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quickStyle1.xml" ContentType="application/vnd.openxmlformats-officedocument.drawingml.diagramStyle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49" r:id="rId2"/>
  </p:sldMasterIdLst>
  <p:notesMasterIdLst>
    <p:notesMasterId r:id="rId22"/>
  </p:notesMasterIdLst>
  <p:handoutMasterIdLst>
    <p:handoutMasterId r:id="rId23"/>
  </p:handoutMasterIdLst>
  <p:sldIdLst>
    <p:sldId id="1828" r:id="rId3"/>
    <p:sldId id="1827" r:id="rId4"/>
    <p:sldId id="1833" r:id="rId5"/>
    <p:sldId id="1822" r:id="rId6"/>
    <p:sldId id="1834" r:id="rId7"/>
    <p:sldId id="1780" r:id="rId8"/>
    <p:sldId id="1835" r:id="rId9"/>
    <p:sldId id="1839" r:id="rId10"/>
    <p:sldId id="1841" r:id="rId11"/>
    <p:sldId id="1842" r:id="rId12"/>
    <p:sldId id="1837" r:id="rId13"/>
    <p:sldId id="1845" r:id="rId14"/>
    <p:sldId id="1832" r:id="rId15"/>
    <p:sldId id="1836" r:id="rId16"/>
    <p:sldId id="1838" r:id="rId17"/>
    <p:sldId id="1840" r:id="rId18"/>
    <p:sldId id="1823" r:id="rId19"/>
    <p:sldId id="1830" r:id="rId20"/>
    <p:sldId id="1829" r:id="rId21"/>
  </p:sldIdLst>
  <p:sldSz cx="9906000" cy="6858000" type="A4"/>
  <p:notesSz cx="6858000" cy="9144000"/>
  <p:kinsoku lang="zh-CN" invalStChars="!),.:;?]}、。—ˇ¨〃々～‖…’”〕〉》」』〗】∶！＂＇），．：；？］｀｜｝·" invalEndChars="([{‘“〔〈《「『〖【（［｛．·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sz="1400" b="1" kern="1200">
        <a:solidFill>
          <a:schemeClr val="bg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400" b="1" kern="1200">
        <a:solidFill>
          <a:schemeClr val="bg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400" b="1" kern="1200">
        <a:solidFill>
          <a:schemeClr val="bg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400" b="1" kern="1200">
        <a:solidFill>
          <a:schemeClr val="bg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400" b="1" kern="1200">
        <a:solidFill>
          <a:schemeClr val="bg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sz="1400" b="1" kern="1200">
        <a:solidFill>
          <a:schemeClr val="bg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sz="1400" b="1" kern="1200">
        <a:solidFill>
          <a:schemeClr val="bg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sz="1400" b="1" kern="1200">
        <a:solidFill>
          <a:schemeClr val="bg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sz="1400" b="1" kern="1200">
        <a:solidFill>
          <a:schemeClr val="bg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86">
          <p15:clr>
            <a:srgbClr val="A4A3A4"/>
          </p15:clr>
        </p15:guide>
        <p15:guide id="2" pos="3117">
          <p15:clr>
            <a:srgbClr val="A4A3A4"/>
          </p15:clr>
        </p15:guide>
        <p15:guide id="3" pos="31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0000"/>
    <a:srgbClr val="FFFF66"/>
    <a:srgbClr val="008080"/>
    <a:srgbClr val="006666"/>
    <a:srgbClr val="FF99CC"/>
    <a:srgbClr val="FFCC66"/>
    <a:srgbClr val="990000"/>
    <a:srgbClr val="FF33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25" autoAdjust="0"/>
    <p:restoredTop sz="99672" autoAdjust="0"/>
  </p:normalViewPr>
  <p:slideViewPr>
    <p:cSldViewPr snapToGrid="0">
      <p:cViewPr varScale="1">
        <p:scale>
          <a:sx n="115" d="100"/>
          <a:sy n="115" d="100"/>
        </p:scale>
        <p:origin x="-906" y="-108"/>
      </p:cViewPr>
      <p:guideLst>
        <p:guide orient="horz" pos="486"/>
        <p:guide pos="3117"/>
        <p:guide pos="31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4" d="100"/>
          <a:sy n="54" d="100"/>
        </p:scale>
        <p:origin x="-1902" y="-84"/>
      </p:cViewPr>
      <p:guideLst>
        <p:guide orient="horz" pos="2880"/>
        <p:guide pos="2160"/>
      </p:guideLst>
    </p:cSldViewPr>
  </p:notesViewPr>
  <p:gridSpacing cx="46085125" cy="4608512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2846B7E-4E4A-4307-B9AC-6728E7D3D85A}" type="doc">
      <dgm:prSet loTypeId="urn:microsoft.com/office/officeart/2008/layout/HorizontalMultiLevelHierarchy" loCatId="hierarchy" qsTypeId="urn:microsoft.com/office/officeart/2005/8/quickstyle/simple2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55EAE9A6-B1E3-44F6-A20D-68749DC1650A}">
      <dgm:prSet phldrT="[文本]" custT="1"/>
      <dgm:spPr>
        <a:xfrm rot="16200000">
          <a:off x="-1350391" y="1714916"/>
          <a:ext cx="3337718" cy="634166"/>
        </a:xfrm>
        <a:solidFill>
          <a:srgbClr val="C0504D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 vert="vert"/>
        <a:lstStyle/>
        <a:p>
          <a:r>
            <a:rPr lang="zh-CN" altLang="en-US" sz="28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敏捷开发</a:t>
          </a:r>
          <a:endParaRPr lang="zh-CN" altLang="en-US" sz="28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BE834DF7-6186-408B-A887-DD608DE8F679}" type="parTrans" cxnId="{140FB0D5-EC99-4EB1-BCC9-27982FD7EEAD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615C8D-B66E-4BF5-854C-03DDFE8FDE9A}" type="sibTrans" cxnId="{140FB0D5-EC99-4EB1-BCC9-27982FD7EEAD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29F3576-A916-4E35-9B7C-C9949CF772D4}">
      <dgm:prSet phldrT="[文本]" custT="1"/>
      <dgm:spPr>
        <a:xfrm>
          <a:off x="1051564" y="129500"/>
          <a:ext cx="2080066" cy="634166"/>
        </a:xfrm>
        <a:solidFill>
          <a:srgbClr val="8064A2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r>
            <a:rPr lang="zh-CN" altLang="en-US" sz="28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计划会</a:t>
          </a:r>
          <a:endParaRPr lang="zh-CN" altLang="en-US" sz="28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47A15DC0-6B81-4270-83E0-B7BA18104671}" type="parTrans" cxnId="{C812ADE0-83C4-4062-9910-FF45B86ABB17}">
      <dgm:prSet custT="1"/>
      <dgm:spPr>
        <a:xfrm>
          <a:off x="635551" y="446583"/>
          <a:ext cx="416013" cy="1585416"/>
        </a:xfrm>
        <a:noFill/>
        <a:ln w="25400" cap="flat" cmpd="sng" algn="ctr">
          <a:solidFill>
            <a:srgbClr val="8064A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zh-CN" altLang="en-US" sz="28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E130A13F-5AF2-4435-BECF-CB107EB9DCDC}" type="sibTrans" cxnId="{C812ADE0-83C4-4062-9910-FF45B86ABB17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A3333FE-EEBB-4111-B01C-BD67776BAA15}">
      <dgm:prSet phldrT="[文本]" custT="1"/>
      <dgm:spPr>
        <a:xfrm>
          <a:off x="1051564" y="922208"/>
          <a:ext cx="2080066" cy="634166"/>
        </a:xfrm>
        <a:solidFill>
          <a:srgbClr val="8064A2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r>
            <a:rPr lang="zh-CN" altLang="en-US" sz="28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每日站会</a:t>
          </a:r>
          <a:endParaRPr lang="zh-CN" altLang="en-US" sz="28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B292CBED-7974-4F7B-B091-59E047D84AD3}" type="parTrans" cxnId="{19D9F4EF-8DA4-40F4-9C5D-0BD7B0DD3F28}">
      <dgm:prSet custT="1"/>
      <dgm:spPr>
        <a:xfrm>
          <a:off x="635551" y="1239291"/>
          <a:ext cx="416013" cy="792708"/>
        </a:xfrm>
        <a:noFill/>
        <a:ln w="25400" cap="flat" cmpd="sng" algn="ctr">
          <a:solidFill>
            <a:srgbClr val="8064A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zh-CN" altLang="en-US" sz="28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AED5BEF3-AC1E-467C-9223-3141DF3E71A5}" type="sibTrans" cxnId="{19D9F4EF-8DA4-40F4-9C5D-0BD7B0DD3F28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8FAA127-B137-474D-8D47-7F0A361CB733}">
      <dgm:prSet phldrT="[文本]" custT="1"/>
      <dgm:spPr>
        <a:xfrm>
          <a:off x="1051564" y="2507624"/>
          <a:ext cx="2080066" cy="634166"/>
        </a:xfrm>
        <a:solidFill>
          <a:srgbClr val="8064A2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r>
            <a:rPr lang="zh-CN" altLang="en-US" sz="28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评审会</a:t>
          </a:r>
          <a:endParaRPr lang="zh-CN" altLang="en-US" sz="28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CFEA54AE-6DC0-4688-BF9B-01CC4D8EDB71}" type="parTrans" cxnId="{AA4A3337-8AAC-45E9-BD72-36D868A256A5}">
      <dgm:prSet custT="1"/>
      <dgm:spPr>
        <a:xfrm>
          <a:off x="635551" y="2032000"/>
          <a:ext cx="416013" cy="792708"/>
        </a:xfrm>
        <a:noFill/>
        <a:ln w="25400" cap="flat" cmpd="sng" algn="ctr">
          <a:solidFill>
            <a:srgbClr val="8064A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zh-CN" altLang="en-US" sz="28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6E067316-9DB8-4587-9584-A9224A38B962}" type="sibTrans" cxnId="{AA4A3337-8AAC-45E9-BD72-36D868A256A5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56E34DC-3A48-4D91-9764-2CCF83BC1E57}">
      <dgm:prSet custT="1"/>
      <dgm:spPr>
        <a:xfrm>
          <a:off x="1051564" y="3300333"/>
          <a:ext cx="2080066" cy="634166"/>
        </a:xfrm>
        <a:solidFill>
          <a:srgbClr val="8064A2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r>
            <a:rPr lang="zh-CN" altLang="en-US" sz="28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反思会</a:t>
          </a:r>
          <a:endParaRPr lang="zh-CN" altLang="en-US" sz="28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16CF176C-9D25-48A6-B208-0269193925F0}" type="parTrans" cxnId="{55D2FCA8-BACA-4112-9A4A-79E813A5544D}">
      <dgm:prSet custT="1"/>
      <dgm:spPr>
        <a:xfrm>
          <a:off x="635551" y="2032000"/>
          <a:ext cx="416013" cy="1585416"/>
        </a:xfrm>
        <a:noFill/>
        <a:ln w="25400" cap="flat" cmpd="sng" algn="ctr">
          <a:solidFill>
            <a:srgbClr val="8064A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zh-CN" altLang="en-US" sz="28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D348D1EF-2E7A-4D84-83C2-7C756D73ED75}" type="sibTrans" cxnId="{55D2FCA8-BACA-4112-9A4A-79E813A5544D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B7DE488-9C43-41BF-B2D4-E217725BFDBF}">
      <dgm:prSet custT="1"/>
      <dgm:spPr>
        <a:xfrm>
          <a:off x="1051564" y="1714916"/>
          <a:ext cx="2080066" cy="634166"/>
        </a:xfrm>
        <a:solidFill>
          <a:srgbClr val="8064A2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r>
            <a:rPr lang="zh-CN" altLang="en-US" sz="28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迭代开发</a:t>
          </a:r>
          <a:endParaRPr lang="zh-CN" altLang="en-US" sz="28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A1A45412-2330-47F3-966E-4E59C44C761F}" type="parTrans" cxnId="{882AEE3B-8433-4361-830F-946AD928A521}">
      <dgm:prSet/>
      <dgm:spPr>
        <a:xfrm>
          <a:off x="635551" y="1986279"/>
          <a:ext cx="416013" cy="91440"/>
        </a:xfrm>
        <a:noFill/>
        <a:ln w="25400" cap="flat" cmpd="sng" algn="ctr">
          <a:solidFill>
            <a:srgbClr val="8064A2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宋体" panose="02010600030101010101" pitchFamily="2" charset="-122"/>
            <a:cs typeface="+mn-cs"/>
          </a:endParaRPr>
        </a:p>
      </dgm:t>
    </dgm:pt>
    <dgm:pt modelId="{25A13374-D202-44EE-9844-D77373B4EBC6}" type="sibTrans" cxnId="{882AEE3B-8433-4361-830F-946AD928A521}">
      <dgm:prSet/>
      <dgm:spPr/>
      <dgm:t>
        <a:bodyPr/>
        <a:lstStyle/>
        <a:p>
          <a:endParaRPr lang="zh-CN" altLang="en-US"/>
        </a:p>
      </dgm:t>
    </dgm:pt>
    <dgm:pt modelId="{5088B216-43B0-42FC-A863-DB37F7CB17BD}" type="pres">
      <dgm:prSet presAssocID="{72846B7E-4E4A-4307-B9AC-6728E7D3D85A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CC3B8578-780F-407B-AB5E-5BA3E3A53D16}" type="pres">
      <dgm:prSet presAssocID="{55EAE9A6-B1E3-44F6-A20D-68749DC1650A}" presName="root1" presStyleCnt="0"/>
      <dgm:spPr/>
    </dgm:pt>
    <dgm:pt modelId="{C5D4E464-5C48-4726-8F75-3AF3A8CDFF57}" type="pres">
      <dgm:prSet presAssocID="{55EAE9A6-B1E3-44F6-A20D-68749DC1650A}" presName="LevelOneTextNode" presStyleLbl="node0" presStyleIdx="0" presStyleCnt="1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zh-CN" altLang="en-US"/>
        </a:p>
      </dgm:t>
    </dgm:pt>
    <dgm:pt modelId="{34247669-F818-4130-B6B5-3741CE058F86}" type="pres">
      <dgm:prSet presAssocID="{55EAE9A6-B1E3-44F6-A20D-68749DC1650A}" presName="level2hierChild" presStyleCnt="0"/>
      <dgm:spPr/>
    </dgm:pt>
    <dgm:pt modelId="{43955F44-73FB-41B3-8438-31189A447CF5}" type="pres">
      <dgm:prSet presAssocID="{47A15DC0-6B81-4270-83E0-B7BA18104671}" presName="conn2-1" presStyleLbl="parChTrans1D2" presStyleIdx="0" presStyleCnt="5"/>
      <dgm:spPr>
        <a:custGeom>
          <a:avLst/>
          <a:gdLst/>
          <a:ahLst/>
          <a:cxnLst/>
          <a:rect l="0" t="0" r="0" b="0"/>
          <a:pathLst>
            <a:path>
              <a:moveTo>
                <a:pt x="0" y="1585416"/>
              </a:moveTo>
              <a:lnTo>
                <a:pt x="208006" y="1585416"/>
              </a:lnTo>
              <a:lnTo>
                <a:pt x="208006" y="0"/>
              </a:lnTo>
              <a:lnTo>
                <a:pt x="416013" y="0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26EF59CF-D3C5-4883-A979-8EB40260D14B}" type="pres">
      <dgm:prSet presAssocID="{47A15DC0-6B81-4270-83E0-B7BA18104671}" presName="connTx" presStyleLbl="parChTrans1D2" presStyleIdx="0" presStyleCnt="5"/>
      <dgm:spPr/>
      <dgm:t>
        <a:bodyPr/>
        <a:lstStyle/>
        <a:p>
          <a:endParaRPr lang="zh-CN" altLang="en-US"/>
        </a:p>
      </dgm:t>
    </dgm:pt>
    <dgm:pt modelId="{18895BB1-FAC9-47C8-803E-B3EB646B72DA}" type="pres">
      <dgm:prSet presAssocID="{629F3576-A916-4E35-9B7C-C9949CF772D4}" presName="root2" presStyleCnt="0"/>
      <dgm:spPr/>
    </dgm:pt>
    <dgm:pt modelId="{730D534E-ED67-4C6D-BEE2-055046D82CF2}" type="pres">
      <dgm:prSet presAssocID="{629F3576-A916-4E35-9B7C-C9949CF772D4}" presName="LevelTwoTextNode" presStyleLbl="node2" presStyleIdx="0" presStyleCnt="5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zh-CN" altLang="en-US"/>
        </a:p>
      </dgm:t>
    </dgm:pt>
    <dgm:pt modelId="{9B63A864-4567-4260-B43B-11AF31BACBA4}" type="pres">
      <dgm:prSet presAssocID="{629F3576-A916-4E35-9B7C-C9949CF772D4}" presName="level3hierChild" presStyleCnt="0"/>
      <dgm:spPr/>
    </dgm:pt>
    <dgm:pt modelId="{73254548-09C1-4B55-B38E-E1F526EF5154}" type="pres">
      <dgm:prSet presAssocID="{B292CBED-7974-4F7B-B091-59E047D84AD3}" presName="conn2-1" presStyleLbl="parChTrans1D2" presStyleIdx="1" presStyleCnt="5"/>
      <dgm:spPr>
        <a:custGeom>
          <a:avLst/>
          <a:gdLst/>
          <a:ahLst/>
          <a:cxnLst/>
          <a:rect l="0" t="0" r="0" b="0"/>
          <a:pathLst>
            <a:path>
              <a:moveTo>
                <a:pt x="0" y="792708"/>
              </a:moveTo>
              <a:lnTo>
                <a:pt x="208006" y="792708"/>
              </a:lnTo>
              <a:lnTo>
                <a:pt x="208006" y="0"/>
              </a:lnTo>
              <a:lnTo>
                <a:pt x="416013" y="0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B95256F9-D69A-4596-B613-807FFCB57700}" type="pres">
      <dgm:prSet presAssocID="{B292CBED-7974-4F7B-B091-59E047D84AD3}" presName="connTx" presStyleLbl="parChTrans1D2" presStyleIdx="1" presStyleCnt="5"/>
      <dgm:spPr/>
      <dgm:t>
        <a:bodyPr/>
        <a:lstStyle/>
        <a:p>
          <a:endParaRPr lang="zh-CN" altLang="en-US"/>
        </a:p>
      </dgm:t>
    </dgm:pt>
    <dgm:pt modelId="{9E113400-5062-406A-8EFA-EA220C6777C5}" type="pres">
      <dgm:prSet presAssocID="{BA3333FE-EEBB-4111-B01C-BD67776BAA15}" presName="root2" presStyleCnt="0"/>
      <dgm:spPr/>
    </dgm:pt>
    <dgm:pt modelId="{17FFC03F-D7C7-4A4F-8171-3F635E064CFD}" type="pres">
      <dgm:prSet presAssocID="{BA3333FE-EEBB-4111-B01C-BD67776BAA15}" presName="LevelTwoTextNode" presStyleLbl="node2" presStyleIdx="1" presStyleCnt="5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zh-CN" altLang="en-US"/>
        </a:p>
      </dgm:t>
    </dgm:pt>
    <dgm:pt modelId="{30536D95-D9D3-46DD-A12B-A468FA3024CD}" type="pres">
      <dgm:prSet presAssocID="{BA3333FE-EEBB-4111-B01C-BD67776BAA15}" presName="level3hierChild" presStyleCnt="0"/>
      <dgm:spPr/>
    </dgm:pt>
    <dgm:pt modelId="{9E6528A8-6CD2-40DB-96C8-C288A68957C7}" type="pres">
      <dgm:prSet presAssocID="{A1A45412-2330-47F3-966E-4E59C44C761F}" presName="conn2-1" presStyleLbl="parChTrans1D2" presStyleIdx="2" presStyleCnt="5"/>
      <dgm:spPr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6013" y="45720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7A035F16-C073-4E70-99C7-ABA2C204D2BD}" type="pres">
      <dgm:prSet presAssocID="{A1A45412-2330-47F3-966E-4E59C44C761F}" presName="connTx" presStyleLbl="parChTrans1D2" presStyleIdx="2" presStyleCnt="5"/>
      <dgm:spPr/>
      <dgm:t>
        <a:bodyPr/>
        <a:lstStyle/>
        <a:p>
          <a:endParaRPr lang="zh-CN" altLang="en-US"/>
        </a:p>
      </dgm:t>
    </dgm:pt>
    <dgm:pt modelId="{9945BE47-926B-43E9-B131-B04DF26EBBEC}" type="pres">
      <dgm:prSet presAssocID="{2B7DE488-9C43-41BF-B2D4-E217725BFDBF}" presName="root2" presStyleCnt="0"/>
      <dgm:spPr/>
    </dgm:pt>
    <dgm:pt modelId="{723B69D7-F1A8-45DC-BB17-023A4E38B1F2}" type="pres">
      <dgm:prSet presAssocID="{2B7DE488-9C43-41BF-B2D4-E217725BFDBF}" presName="LevelTwoTextNode" presStyleLbl="node2" presStyleIdx="2" presStyleCnt="5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zh-CN" altLang="en-US"/>
        </a:p>
      </dgm:t>
    </dgm:pt>
    <dgm:pt modelId="{6E0AA41E-98AD-408C-831F-EE7F467ECE78}" type="pres">
      <dgm:prSet presAssocID="{2B7DE488-9C43-41BF-B2D4-E217725BFDBF}" presName="level3hierChild" presStyleCnt="0"/>
      <dgm:spPr/>
    </dgm:pt>
    <dgm:pt modelId="{7060B382-3132-4A22-80F0-D0DA9F537DE2}" type="pres">
      <dgm:prSet presAssocID="{CFEA54AE-6DC0-4688-BF9B-01CC4D8EDB71}" presName="conn2-1" presStyleLbl="parChTrans1D2" presStyleIdx="3" presStyleCnt="5"/>
      <dgm:spPr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08006" y="0"/>
              </a:lnTo>
              <a:lnTo>
                <a:pt x="208006" y="792708"/>
              </a:lnTo>
              <a:lnTo>
                <a:pt x="416013" y="792708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11AF9B99-C57D-4B23-9E21-D47573C431AB}" type="pres">
      <dgm:prSet presAssocID="{CFEA54AE-6DC0-4688-BF9B-01CC4D8EDB71}" presName="connTx" presStyleLbl="parChTrans1D2" presStyleIdx="3" presStyleCnt="5"/>
      <dgm:spPr/>
      <dgm:t>
        <a:bodyPr/>
        <a:lstStyle/>
        <a:p>
          <a:endParaRPr lang="zh-CN" altLang="en-US"/>
        </a:p>
      </dgm:t>
    </dgm:pt>
    <dgm:pt modelId="{48090FD6-884D-4F58-A295-349A8EE9BF98}" type="pres">
      <dgm:prSet presAssocID="{48FAA127-B137-474D-8D47-7F0A361CB733}" presName="root2" presStyleCnt="0"/>
      <dgm:spPr/>
    </dgm:pt>
    <dgm:pt modelId="{18BD891E-F8FE-4368-8798-6F47804F3F40}" type="pres">
      <dgm:prSet presAssocID="{48FAA127-B137-474D-8D47-7F0A361CB733}" presName="LevelTwoTextNode" presStyleLbl="node2" presStyleIdx="3" presStyleCnt="5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zh-CN" altLang="en-US"/>
        </a:p>
      </dgm:t>
    </dgm:pt>
    <dgm:pt modelId="{03E369CD-3133-452A-BCF2-F0BED7E6AD8A}" type="pres">
      <dgm:prSet presAssocID="{48FAA127-B137-474D-8D47-7F0A361CB733}" presName="level3hierChild" presStyleCnt="0"/>
      <dgm:spPr/>
    </dgm:pt>
    <dgm:pt modelId="{514C6A2C-8BB9-4A83-83A5-8C31160B1043}" type="pres">
      <dgm:prSet presAssocID="{16CF176C-9D25-48A6-B208-0269193925F0}" presName="conn2-1" presStyleLbl="parChTrans1D2" presStyleIdx="4" presStyleCnt="5"/>
      <dgm:spPr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08006" y="0"/>
              </a:lnTo>
              <a:lnTo>
                <a:pt x="208006" y="1585416"/>
              </a:lnTo>
              <a:lnTo>
                <a:pt x="416013" y="1585416"/>
              </a:lnTo>
            </a:path>
          </a:pathLst>
        </a:custGeom>
      </dgm:spPr>
      <dgm:t>
        <a:bodyPr/>
        <a:lstStyle/>
        <a:p>
          <a:endParaRPr lang="zh-CN" altLang="en-US"/>
        </a:p>
      </dgm:t>
    </dgm:pt>
    <dgm:pt modelId="{97CC3357-A656-4893-BFA4-7BFECB9E9F3B}" type="pres">
      <dgm:prSet presAssocID="{16CF176C-9D25-48A6-B208-0269193925F0}" presName="connTx" presStyleLbl="parChTrans1D2" presStyleIdx="4" presStyleCnt="5"/>
      <dgm:spPr/>
      <dgm:t>
        <a:bodyPr/>
        <a:lstStyle/>
        <a:p>
          <a:endParaRPr lang="zh-CN" altLang="en-US"/>
        </a:p>
      </dgm:t>
    </dgm:pt>
    <dgm:pt modelId="{0C9626D3-38C6-41A2-9D75-20500AD0D307}" type="pres">
      <dgm:prSet presAssocID="{356E34DC-3A48-4D91-9764-2CCF83BC1E57}" presName="root2" presStyleCnt="0"/>
      <dgm:spPr/>
    </dgm:pt>
    <dgm:pt modelId="{2E5061AE-25CE-4714-BCC4-877ED81E48EB}" type="pres">
      <dgm:prSet presAssocID="{356E34DC-3A48-4D91-9764-2CCF83BC1E57}" presName="LevelTwoTextNode" presStyleLbl="node2" presStyleIdx="4" presStyleCnt="5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zh-CN" altLang="en-US"/>
        </a:p>
      </dgm:t>
    </dgm:pt>
    <dgm:pt modelId="{EFDE097F-E783-4602-A739-8C1F3CB8D588}" type="pres">
      <dgm:prSet presAssocID="{356E34DC-3A48-4D91-9764-2CCF83BC1E57}" presName="level3hierChild" presStyleCnt="0"/>
      <dgm:spPr/>
    </dgm:pt>
  </dgm:ptLst>
  <dgm:cxnLst>
    <dgm:cxn modelId="{882AEE3B-8433-4361-830F-946AD928A521}" srcId="{55EAE9A6-B1E3-44F6-A20D-68749DC1650A}" destId="{2B7DE488-9C43-41BF-B2D4-E217725BFDBF}" srcOrd="2" destOrd="0" parTransId="{A1A45412-2330-47F3-966E-4E59C44C761F}" sibTransId="{25A13374-D202-44EE-9844-D77373B4EBC6}"/>
    <dgm:cxn modelId="{C812ADE0-83C4-4062-9910-FF45B86ABB17}" srcId="{55EAE9A6-B1E3-44F6-A20D-68749DC1650A}" destId="{629F3576-A916-4E35-9B7C-C9949CF772D4}" srcOrd="0" destOrd="0" parTransId="{47A15DC0-6B81-4270-83E0-B7BA18104671}" sibTransId="{E130A13F-5AF2-4435-BECF-CB107EB9DCDC}"/>
    <dgm:cxn modelId="{50687413-3BE0-4B5C-816A-081878CBC04B}" type="presOf" srcId="{A1A45412-2330-47F3-966E-4E59C44C761F}" destId="{7A035F16-C073-4E70-99C7-ABA2C204D2BD}" srcOrd="1" destOrd="0" presId="urn:microsoft.com/office/officeart/2008/layout/HorizontalMultiLevelHierarchy"/>
    <dgm:cxn modelId="{5A3C1571-A8E0-4560-9C96-060D88CC0195}" type="presOf" srcId="{CFEA54AE-6DC0-4688-BF9B-01CC4D8EDB71}" destId="{11AF9B99-C57D-4B23-9E21-D47573C431AB}" srcOrd="1" destOrd="0" presId="urn:microsoft.com/office/officeart/2008/layout/HorizontalMultiLevelHierarchy"/>
    <dgm:cxn modelId="{81C45F62-E3B3-4DBD-B444-48AACA307B2D}" type="presOf" srcId="{55EAE9A6-B1E3-44F6-A20D-68749DC1650A}" destId="{C5D4E464-5C48-4726-8F75-3AF3A8CDFF57}" srcOrd="0" destOrd="0" presId="urn:microsoft.com/office/officeart/2008/layout/HorizontalMultiLevelHierarchy"/>
    <dgm:cxn modelId="{9D2CD7AB-C5A7-46E0-B56B-E3A9C3270FEC}" type="presOf" srcId="{CFEA54AE-6DC0-4688-BF9B-01CC4D8EDB71}" destId="{7060B382-3132-4A22-80F0-D0DA9F537DE2}" srcOrd="0" destOrd="0" presId="urn:microsoft.com/office/officeart/2008/layout/HorizontalMultiLevelHierarchy"/>
    <dgm:cxn modelId="{9409C264-470D-4B5A-B97D-03370ADFEA48}" type="presOf" srcId="{629F3576-A916-4E35-9B7C-C9949CF772D4}" destId="{730D534E-ED67-4C6D-BEE2-055046D82CF2}" srcOrd="0" destOrd="0" presId="urn:microsoft.com/office/officeart/2008/layout/HorizontalMultiLevelHierarchy"/>
    <dgm:cxn modelId="{E1A26CE6-0624-43ED-AC87-BE277E1FD739}" type="presOf" srcId="{47A15DC0-6B81-4270-83E0-B7BA18104671}" destId="{26EF59CF-D3C5-4883-A979-8EB40260D14B}" srcOrd="1" destOrd="0" presId="urn:microsoft.com/office/officeart/2008/layout/HorizontalMultiLevelHierarchy"/>
    <dgm:cxn modelId="{8D2DE95E-29C1-418E-9860-E9FE149CC356}" type="presOf" srcId="{B292CBED-7974-4F7B-B091-59E047D84AD3}" destId="{B95256F9-D69A-4596-B613-807FFCB57700}" srcOrd="1" destOrd="0" presId="urn:microsoft.com/office/officeart/2008/layout/HorizontalMultiLevelHierarchy"/>
    <dgm:cxn modelId="{8D01221A-5B8E-4379-9D7A-B0888CD6167D}" type="presOf" srcId="{A1A45412-2330-47F3-966E-4E59C44C761F}" destId="{9E6528A8-6CD2-40DB-96C8-C288A68957C7}" srcOrd="0" destOrd="0" presId="urn:microsoft.com/office/officeart/2008/layout/HorizontalMultiLevelHierarchy"/>
    <dgm:cxn modelId="{55D2FCA8-BACA-4112-9A4A-79E813A5544D}" srcId="{55EAE9A6-B1E3-44F6-A20D-68749DC1650A}" destId="{356E34DC-3A48-4D91-9764-2CCF83BC1E57}" srcOrd="4" destOrd="0" parTransId="{16CF176C-9D25-48A6-B208-0269193925F0}" sibTransId="{D348D1EF-2E7A-4D84-83C2-7C756D73ED75}"/>
    <dgm:cxn modelId="{9531A4C1-CC6B-45DA-81E2-42F330C09F13}" type="presOf" srcId="{72846B7E-4E4A-4307-B9AC-6728E7D3D85A}" destId="{5088B216-43B0-42FC-A863-DB37F7CB17BD}" srcOrd="0" destOrd="0" presId="urn:microsoft.com/office/officeart/2008/layout/HorizontalMultiLevelHierarchy"/>
    <dgm:cxn modelId="{3F465E64-67B3-49FC-A7F3-97E2883943C2}" type="presOf" srcId="{BA3333FE-EEBB-4111-B01C-BD67776BAA15}" destId="{17FFC03F-D7C7-4A4F-8171-3F635E064CFD}" srcOrd="0" destOrd="0" presId="urn:microsoft.com/office/officeart/2008/layout/HorizontalMultiLevelHierarchy"/>
    <dgm:cxn modelId="{2762CF30-F4EB-4984-AD38-608692648652}" type="presOf" srcId="{47A15DC0-6B81-4270-83E0-B7BA18104671}" destId="{43955F44-73FB-41B3-8438-31189A447CF5}" srcOrd="0" destOrd="0" presId="urn:microsoft.com/office/officeart/2008/layout/HorizontalMultiLevelHierarchy"/>
    <dgm:cxn modelId="{601519A2-45D1-4E17-AA60-71E111628CBC}" type="presOf" srcId="{B292CBED-7974-4F7B-B091-59E047D84AD3}" destId="{73254548-09C1-4B55-B38E-E1F526EF5154}" srcOrd="0" destOrd="0" presId="urn:microsoft.com/office/officeart/2008/layout/HorizontalMultiLevelHierarchy"/>
    <dgm:cxn modelId="{511CA5AA-5672-4315-935A-BB460FA9556D}" type="presOf" srcId="{2B7DE488-9C43-41BF-B2D4-E217725BFDBF}" destId="{723B69D7-F1A8-45DC-BB17-023A4E38B1F2}" srcOrd="0" destOrd="0" presId="urn:microsoft.com/office/officeart/2008/layout/HorizontalMultiLevelHierarchy"/>
    <dgm:cxn modelId="{3B548492-538C-4418-A022-47D9967FB9D6}" type="presOf" srcId="{16CF176C-9D25-48A6-B208-0269193925F0}" destId="{97CC3357-A656-4893-BFA4-7BFECB9E9F3B}" srcOrd="1" destOrd="0" presId="urn:microsoft.com/office/officeart/2008/layout/HorizontalMultiLevelHierarchy"/>
    <dgm:cxn modelId="{AA4A3337-8AAC-45E9-BD72-36D868A256A5}" srcId="{55EAE9A6-B1E3-44F6-A20D-68749DC1650A}" destId="{48FAA127-B137-474D-8D47-7F0A361CB733}" srcOrd="3" destOrd="0" parTransId="{CFEA54AE-6DC0-4688-BF9B-01CC4D8EDB71}" sibTransId="{6E067316-9DB8-4587-9584-A9224A38B962}"/>
    <dgm:cxn modelId="{19D9F4EF-8DA4-40F4-9C5D-0BD7B0DD3F28}" srcId="{55EAE9A6-B1E3-44F6-A20D-68749DC1650A}" destId="{BA3333FE-EEBB-4111-B01C-BD67776BAA15}" srcOrd="1" destOrd="0" parTransId="{B292CBED-7974-4F7B-B091-59E047D84AD3}" sibTransId="{AED5BEF3-AC1E-467C-9223-3141DF3E71A5}"/>
    <dgm:cxn modelId="{140FB0D5-EC99-4EB1-BCC9-27982FD7EEAD}" srcId="{72846B7E-4E4A-4307-B9AC-6728E7D3D85A}" destId="{55EAE9A6-B1E3-44F6-A20D-68749DC1650A}" srcOrd="0" destOrd="0" parTransId="{BE834DF7-6186-408B-A887-DD608DE8F679}" sibTransId="{1D615C8D-B66E-4BF5-854C-03DDFE8FDE9A}"/>
    <dgm:cxn modelId="{55551AC5-C7FD-4467-9323-B68D767543DB}" type="presOf" srcId="{356E34DC-3A48-4D91-9764-2CCF83BC1E57}" destId="{2E5061AE-25CE-4714-BCC4-877ED81E48EB}" srcOrd="0" destOrd="0" presId="urn:microsoft.com/office/officeart/2008/layout/HorizontalMultiLevelHierarchy"/>
    <dgm:cxn modelId="{63FBA7E5-CCBA-4988-BA1C-6D928FF86ED7}" type="presOf" srcId="{48FAA127-B137-474D-8D47-7F0A361CB733}" destId="{18BD891E-F8FE-4368-8798-6F47804F3F40}" srcOrd="0" destOrd="0" presId="urn:microsoft.com/office/officeart/2008/layout/HorizontalMultiLevelHierarchy"/>
    <dgm:cxn modelId="{39C10F96-C034-408F-A077-CDB6C7BE85D8}" type="presOf" srcId="{16CF176C-9D25-48A6-B208-0269193925F0}" destId="{514C6A2C-8BB9-4A83-83A5-8C31160B1043}" srcOrd="0" destOrd="0" presId="urn:microsoft.com/office/officeart/2008/layout/HorizontalMultiLevelHierarchy"/>
    <dgm:cxn modelId="{AED6DBBE-5B92-4053-8E8E-8D0065AADED9}" type="presParOf" srcId="{5088B216-43B0-42FC-A863-DB37F7CB17BD}" destId="{CC3B8578-780F-407B-AB5E-5BA3E3A53D16}" srcOrd="0" destOrd="0" presId="urn:microsoft.com/office/officeart/2008/layout/HorizontalMultiLevelHierarchy"/>
    <dgm:cxn modelId="{04B45891-D782-4CAE-AFC3-C95A93C67965}" type="presParOf" srcId="{CC3B8578-780F-407B-AB5E-5BA3E3A53D16}" destId="{C5D4E464-5C48-4726-8F75-3AF3A8CDFF57}" srcOrd="0" destOrd="0" presId="urn:microsoft.com/office/officeart/2008/layout/HorizontalMultiLevelHierarchy"/>
    <dgm:cxn modelId="{48A79CDF-C85F-4D4A-892C-15A945D952F8}" type="presParOf" srcId="{CC3B8578-780F-407B-AB5E-5BA3E3A53D16}" destId="{34247669-F818-4130-B6B5-3741CE058F86}" srcOrd="1" destOrd="0" presId="urn:microsoft.com/office/officeart/2008/layout/HorizontalMultiLevelHierarchy"/>
    <dgm:cxn modelId="{A6B5ADE4-37C5-4F2F-A68A-BD507F48AAC1}" type="presParOf" srcId="{34247669-F818-4130-B6B5-3741CE058F86}" destId="{43955F44-73FB-41B3-8438-31189A447CF5}" srcOrd="0" destOrd="0" presId="urn:microsoft.com/office/officeart/2008/layout/HorizontalMultiLevelHierarchy"/>
    <dgm:cxn modelId="{F1E15769-EA03-4E0D-B960-CAD68F09B770}" type="presParOf" srcId="{43955F44-73FB-41B3-8438-31189A447CF5}" destId="{26EF59CF-D3C5-4883-A979-8EB40260D14B}" srcOrd="0" destOrd="0" presId="urn:microsoft.com/office/officeart/2008/layout/HorizontalMultiLevelHierarchy"/>
    <dgm:cxn modelId="{FD122A0A-AC9D-4A08-A1D9-51909562BA28}" type="presParOf" srcId="{34247669-F818-4130-B6B5-3741CE058F86}" destId="{18895BB1-FAC9-47C8-803E-B3EB646B72DA}" srcOrd="1" destOrd="0" presId="urn:microsoft.com/office/officeart/2008/layout/HorizontalMultiLevelHierarchy"/>
    <dgm:cxn modelId="{A247C4AE-E78C-4672-A936-4054AB58018A}" type="presParOf" srcId="{18895BB1-FAC9-47C8-803E-B3EB646B72DA}" destId="{730D534E-ED67-4C6D-BEE2-055046D82CF2}" srcOrd="0" destOrd="0" presId="urn:microsoft.com/office/officeart/2008/layout/HorizontalMultiLevelHierarchy"/>
    <dgm:cxn modelId="{8CB0D11C-4FE6-4AEB-9C4D-4F758EBE630E}" type="presParOf" srcId="{18895BB1-FAC9-47C8-803E-B3EB646B72DA}" destId="{9B63A864-4567-4260-B43B-11AF31BACBA4}" srcOrd="1" destOrd="0" presId="urn:microsoft.com/office/officeart/2008/layout/HorizontalMultiLevelHierarchy"/>
    <dgm:cxn modelId="{E236D694-E7B5-4A31-85F9-DA548FC10614}" type="presParOf" srcId="{34247669-F818-4130-B6B5-3741CE058F86}" destId="{73254548-09C1-4B55-B38E-E1F526EF5154}" srcOrd="2" destOrd="0" presId="urn:microsoft.com/office/officeart/2008/layout/HorizontalMultiLevelHierarchy"/>
    <dgm:cxn modelId="{31024EDD-6796-41B0-855C-8351FFB8BB48}" type="presParOf" srcId="{73254548-09C1-4B55-B38E-E1F526EF5154}" destId="{B95256F9-D69A-4596-B613-807FFCB57700}" srcOrd="0" destOrd="0" presId="urn:microsoft.com/office/officeart/2008/layout/HorizontalMultiLevelHierarchy"/>
    <dgm:cxn modelId="{3EFC2995-1975-4B97-A2CA-51E16134F6FF}" type="presParOf" srcId="{34247669-F818-4130-B6B5-3741CE058F86}" destId="{9E113400-5062-406A-8EFA-EA220C6777C5}" srcOrd="3" destOrd="0" presId="urn:microsoft.com/office/officeart/2008/layout/HorizontalMultiLevelHierarchy"/>
    <dgm:cxn modelId="{6B24B1A9-F1F5-47EE-B570-7043A1C51E69}" type="presParOf" srcId="{9E113400-5062-406A-8EFA-EA220C6777C5}" destId="{17FFC03F-D7C7-4A4F-8171-3F635E064CFD}" srcOrd="0" destOrd="0" presId="urn:microsoft.com/office/officeart/2008/layout/HorizontalMultiLevelHierarchy"/>
    <dgm:cxn modelId="{4BAAA20F-B5A9-452F-8BE5-58F74E5AA6DA}" type="presParOf" srcId="{9E113400-5062-406A-8EFA-EA220C6777C5}" destId="{30536D95-D9D3-46DD-A12B-A468FA3024CD}" srcOrd="1" destOrd="0" presId="urn:microsoft.com/office/officeart/2008/layout/HorizontalMultiLevelHierarchy"/>
    <dgm:cxn modelId="{8B3F4D38-0517-4825-A6A4-B6940E0FAD62}" type="presParOf" srcId="{34247669-F818-4130-B6B5-3741CE058F86}" destId="{9E6528A8-6CD2-40DB-96C8-C288A68957C7}" srcOrd="4" destOrd="0" presId="urn:microsoft.com/office/officeart/2008/layout/HorizontalMultiLevelHierarchy"/>
    <dgm:cxn modelId="{258CFECA-F134-4D5D-8046-A1B667CE9EA3}" type="presParOf" srcId="{9E6528A8-6CD2-40DB-96C8-C288A68957C7}" destId="{7A035F16-C073-4E70-99C7-ABA2C204D2BD}" srcOrd="0" destOrd="0" presId="urn:microsoft.com/office/officeart/2008/layout/HorizontalMultiLevelHierarchy"/>
    <dgm:cxn modelId="{8FDEF403-1962-47CC-947B-B766E7AD0463}" type="presParOf" srcId="{34247669-F818-4130-B6B5-3741CE058F86}" destId="{9945BE47-926B-43E9-B131-B04DF26EBBEC}" srcOrd="5" destOrd="0" presId="urn:microsoft.com/office/officeart/2008/layout/HorizontalMultiLevelHierarchy"/>
    <dgm:cxn modelId="{5971E4F4-2949-4288-8F66-36C5B5D13B13}" type="presParOf" srcId="{9945BE47-926B-43E9-B131-B04DF26EBBEC}" destId="{723B69D7-F1A8-45DC-BB17-023A4E38B1F2}" srcOrd="0" destOrd="0" presId="urn:microsoft.com/office/officeart/2008/layout/HorizontalMultiLevelHierarchy"/>
    <dgm:cxn modelId="{A7974071-8047-4BB6-92A9-9464D3ED9A37}" type="presParOf" srcId="{9945BE47-926B-43E9-B131-B04DF26EBBEC}" destId="{6E0AA41E-98AD-408C-831F-EE7F467ECE78}" srcOrd="1" destOrd="0" presId="urn:microsoft.com/office/officeart/2008/layout/HorizontalMultiLevelHierarchy"/>
    <dgm:cxn modelId="{43C0FAC2-30D9-4657-97F4-621830C9FCF2}" type="presParOf" srcId="{34247669-F818-4130-B6B5-3741CE058F86}" destId="{7060B382-3132-4A22-80F0-D0DA9F537DE2}" srcOrd="6" destOrd="0" presId="urn:microsoft.com/office/officeart/2008/layout/HorizontalMultiLevelHierarchy"/>
    <dgm:cxn modelId="{5AECE181-5843-4FD8-97C7-CE295091BBFD}" type="presParOf" srcId="{7060B382-3132-4A22-80F0-D0DA9F537DE2}" destId="{11AF9B99-C57D-4B23-9E21-D47573C431AB}" srcOrd="0" destOrd="0" presId="urn:microsoft.com/office/officeart/2008/layout/HorizontalMultiLevelHierarchy"/>
    <dgm:cxn modelId="{00A0A911-BA4E-452D-A7E4-6B0CC6D3E516}" type="presParOf" srcId="{34247669-F818-4130-B6B5-3741CE058F86}" destId="{48090FD6-884D-4F58-A295-349A8EE9BF98}" srcOrd="7" destOrd="0" presId="urn:microsoft.com/office/officeart/2008/layout/HorizontalMultiLevelHierarchy"/>
    <dgm:cxn modelId="{FE9082F9-64A0-4F64-9F22-03D5758C57BA}" type="presParOf" srcId="{48090FD6-884D-4F58-A295-349A8EE9BF98}" destId="{18BD891E-F8FE-4368-8798-6F47804F3F40}" srcOrd="0" destOrd="0" presId="urn:microsoft.com/office/officeart/2008/layout/HorizontalMultiLevelHierarchy"/>
    <dgm:cxn modelId="{673628FB-B748-4929-B874-A91030C5A45D}" type="presParOf" srcId="{48090FD6-884D-4F58-A295-349A8EE9BF98}" destId="{03E369CD-3133-452A-BCF2-F0BED7E6AD8A}" srcOrd="1" destOrd="0" presId="urn:microsoft.com/office/officeart/2008/layout/HorizontalMultiLevelHierarchy"/>
    <dgm:cxn modelId="{5476F5E3-5667-4ECA-817B-001E35F8A2CB}" type="presParOf" srcId="{34247669-F818-4130-B6B5-3741CE058F86}" destId="{514C6A2C-8BB9-4A83-83A5-8C31160B1043}" srcOrd="8" destOrd="0" presId="urn:microsoft.com/office/officeart/2008/layout/HorizontalMultiLevelHierarchy"/>
    <dgm:cxn modelId="{86AC9FAA-F875-49F8-9221-B58140E46265}" type="presParOf" srcId="{514C6A2C-8BB9-4A83-83A5-8C31160B1043}" destId="{97CC3357-A656-4893-BFA4-7BFECB9E9F3B}" srcOrd="0" destOrd="0" presId="urn:microsoft.com/office/officeart/2008/layout/HorizontalMultiLevelHierarchy"/>
    <dgm:cxn modelId="{9759D66E-FB7B-4772-AB9B-33319BB82358}" type="presParOf" srcId="{34247669-F818-4130-B6B5-3741CE058F86}" destId="{0C9626D3-38C6-41A2-9D75-20500AD0D307}" srcOrd="9" destOrd="0" presId="urn:microsoft.com/office/officeart/2008/layout/HorizontalMultiLevelHierarchy"/>
    <dgm:cxn modelId="{708129D7-8118-409E-849A-2AE76B9FF287}" type="presParOf" srcId="{0C9626D3-38C6-41A2-9D75-20500AD0D307}" destId="{2E5061AE-25CE-4714-BCC4-877ED81E48EB}" srcOrd="0" destOrd="0" presId="urn:microsoft.com/office/officeart/2008/layout/HorizontalMultiLevelHierarchy"/>
    <dgm:cxn modelId="{A2052069-7FEA-4CA3-B17D-6E14A183B083}" type="presParOf" srcId="{0C9626D3-38C6-41A2-9D75-20500AD0D307}" destId="{EFDE097F-E783-4602-A739-8C1F3CB8D588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904D88F-4DB1-4A22-BFAE-B4F22F294011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AD30A35C-C088-4996-BC21-5181A719410A}">
      <dgm:prSet phldrT="[文本]"/>
      <dgm:spPr>
        <a:xfrm>
          <a:off x="72009" y="2033"/>
          <a:ext cx="2019099" cy="978296"/>
        </a:xfrm>
        <a:prstGeom prst="roundRect">
          <a:avLst/>
        </a:prstGeom>
        <a:solidFill>
          <a:srgbClr val="8064A2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zh-CN" altLang="en-US" dirty="0" smtClean="0">
              <a:solidFill>
                <a:sysClr val="window" lastClr="C7ED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技术</a:t>
          </a:r>
          <a:endParaRPr lang="zh-CN" altLang="en-US" dirty="0">
            <a:solidFill>
              <a:sysClr val="window" lastClr="C7EDCC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B0FB1A60-4DC3-4DE2-920B-874816E94635}" type="parTrans" cxnId="{B27B9560-EA5B-4F5A-8B15-9C4677EC69F2}">
      <dgm:prSet/>
      <dgm:spPr/>
      <dgm:t>
        <a:bodyPr/>
        <a:lstStyle/>
        <a:p>
          <a:endParaRPr lang="zh-CN" altLang="en-US"/>
        </a:p>
      </dgm:t>
    </dgm:pt>
    <dgm:pt modelId="{DFBF0D0C-A21F-4CD4-97EC-BA5BAB35B73E}" type="sibTrans" cxnId="{B27B9560-EA5B-4F5A-8B15-9C4677EC69F2}">
      <dgm:prSet/>
      <dgm:spPr/>
      <dgm:t>
        <a:bodyPr/>
        <a:lstStyle/>
        <a:p>
          <a:endParaRPr lang="zh-CN" altLang="en-US"/>
        </a:p>
      </dgm:t>
    </dgm:pt>
    <dgm:pt modelId="{E28B7443-CB49-4B7C-9A4A-7A37FA1BF9C3}">
      <dgm:prSet phldrT="[文本]" custT="1"/>
      <dgm:spPr>
        <a:xfrm rot="5400000">
          <a:off x="4614674" y="-2423702"/>
          <a:ext cx="782637" cy="5829769"/>
        </a:xfrm>
        <a:prstGeom prst="round2SameRect">
          <a:avLst/>
        </a:prstGeom>
        <a:solidFill>
          <a:srgbClr val="8064A2">
            <a:tint val="40000"/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8064A2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zh-CN" altLang="en-US" sz="1200" b="1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通过对技术的学习和研究提升团队的整体技术水平</a:t>
          </a:r>
          <a:endParaRPr lang="zh-CN" altLang="en-US" sz="1200" b="1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41D4D78C-8701-4B43-BF3E-0A8CE34450AE}" type="parTrans" cxnId="{C405ABEA-20E6-4169-ABA7-6D62E42D0EBE}">
      <dgm:prSet/>
      <dgm:spPr/>
      <dgm:t>
        <a:bodyPr/>
        <a:lstStyle/>
        <a:p>
          <a:endParaRPr lang="zh-CN" altLang="en-US"/>
        </a:p>
      </dgm:t>
    </dgm:pt>
    <dgm:pt modelId="{404B1D4B-B6F9-48A6-8964-7A37C55C2ADE}" type="sibTrans" cxnId="{C405ABEA-20E6-4169-ABA7-6D62E42D0EBE}">
      <dgm:prSet/>
      <dgm:spPr/>
      <dgm:t>
        <a:bodyPr/>
        <a:lstStyle/>
        <a:p>
          <a:endParaRPr lang="zh-CN" altLang="en-US"/>
        </a:p>
      </dgm:t>
    </dgm:pt>
    <dgm:pt modelId="{E4DEF841-EAF3-49AD-9AE6-0F7198E6FA62}">
      <dgm:prSet phldrT="[文本]"/>
      <dgm:spPr>
        <a:xfrm>
          <a:off x="72009" y="1029245"/>
          <a:ext cx="2019099" cy="978296"/>
        </a:xfrm>
        <a:prstGeom prst="roundRect">
          <a:avLst/>
        </a:prstGeom>
        <a:solidFill>
          <a:srgbClr val="8064A2">
            <a:hueOff val="-1488257"/>
            <a:satOff val="8966"/>
            <a:lumOff val="719"/>
            <a:alphaOff val="0"/>
          </a:srgbClr>
        </a:solidFill>
        <a:ln w="254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zh-CN" altLang="en-US" dirty="0" smtClean="0">
              <a:solidFill>
                <a:sysClr val="window" lastClr="C7ED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氛围</a:t>
          </a:r>
          <a:endParaRPr lang="zh-CN" altLang="en-US" dirty="0">
            <a:solidFill>
              <a:sysClr val="window" lastClr="C7EDCC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76163CAB-FF87-4A60-BFB4-9357D9F0347D}" type="parTrans" cxnId="{7562D0A7-EFE3-44A1-AAD3-137180C518F9}">
      <dgm:prSet/>
      <dgm:spPr/>
      <dgm:t>
        <a:bodyPr/>
        <a:lstStyle/>
        <a:p>
          <a:endParaRPr lang="zh-CN" altLang="en-US"/>
        </a:p>
      </dgm:t>
    </dgm:pt>
    <dgm:pt modelId="{7317496E-578E-437E-B39D-4B6B8E656598}" type="sibTrans" cxnId="{7562D0A7-EFE3-44A1-AAD3-137180C518F9}">
      <dgm:prSet/>
      <dgm:spPr/>
      <dgm:t>
        <a:bodyPr/>
        <a:lstStyle/>
        <a:p>
          <a:endParaRPr lang="zh-CN" altLang="en-US"/>
        </a:p>
      </dgm:t>
    </dgm:pt>
    <dgm:pt modelId="{30B65F36-9857-467A-B18F-B99F9314587F}">
      <dgm:prSet phldrT="[文本]" custT="1"/>
      <dgm:spPr>
        <a:xfrm rot="5400000">
          <a:off x="4614674" y="-1396490"/>
          <a:ext cx="782637" cy="5829769"/>
        </a:xfrm>
        <a:prstGeom prst="round2SameRect">
          <a:avLst/>
        </a:prstGeom>
        <a:solidFill>
          <a:srgbClr val="8064A2">
            <a:tint val="40000"/>
            <a:alpha val="90000"/>
            <a:hueOff val="-1315237"/>
            <a:satOff val="7386"/>
            <a:lumOff val="469"/>
            <a:alphaOff val="0"/>
          </a:srgbClr>
        </a:solidFill>
        <a:ln w="25400" cap="flat" cmpd="sng" algn="ctr">
          <a:solidFill>
            <a:srgbClr val="8064A2">
              <a:tint val="40000"/>
              <a:alpha val="90000"/>
              <a:hueOff val="-1315237"/>
              <a:satOff val="7386"/>
              <a:lumOff val="469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zh-CN" altLang="en-US" sz="1200" b="1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在技术兴趣小组的带动下，让整个团队形成良好的学习氛围，同时也促进团队成员彼此间的了解和友谊</a:t>
          </a:r>
          <a:endParaRPr lang="zh-CN" altLang="en-US" sz="1200" b="1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8FC54837-1781-4FB6-A12D-904F05F1B5BA}" type="parTrans" cxnId="{DDF1563F-C159-4578-9A04-077746A7FDD4}">
      <dgm:prSet/>
      <dgm:spPr/>
      <dgm:t>
        <a:bodyPr/>
        <a:lstStyle/>
        <a:p>
          <a:endParaRPr lang="zh-CN" altLang="en-US"/>
        </a:p>
      </dgm:t>
    </dgm:pt>
    <dgm:pt modelId="{25C75CB3-88A4-47E4-8243-6073ACB79051}" type="sibTrans" cxnId="{DDF1563F-C159-4578-9A04-077746A7FDD4}">
      <dgm:prSet/>
      <dgm:spPr/>
      <dgm:t>
        <a:bodyPr/>
        <a:lstStyle/>
        <a:p>
          <a:endParaRPr lang="zh-CN" altLang="en-US"/>
        </a:p>
      </dgm:t>
    </dgm:pt>
    <dgm:pt modelId="{D3022A20-E08D-4BC5-BF48-74C7BF222820}">
      <dgm:prSet phldrT="[文本]"/>
      <dgm:spPr>
        <a:xfrm>
          <a:off x="72009" y="2056457"/>
          <a:ext cx="2019099" cy="978296"/>
        </a:xfrm>
        <a:prstGeom prst="roundRect">
          <a:avLst/>
        </a:prstGeom>
        <a:solidFill>
          <a:srgbClr val="8064A2">
            <a:hueOff val="-2976513"/>
            <a:satOff val="17933"/>
            <a:lumOff val="1437"/>
            <a:alphaOff val="0"/>
          </a:srgbClr>
        </a:solidFill>
        <a:ln w="254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zh-CN" altLang="en-US" dirty="0" smtClean="0">
              <a:solidFill>
                <a:sysClr val="window" lastClr="C7ED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机会</a:t>
          </a:r>
          <a:endParaRPr lang="zh-CN" altLang="en-US" dirty="0">
            <a:solidFill>
              <a:sysClr val="window" lastClr="C7EDCC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2CF3E00D-2F06-4A65-B73B-731BA71D0BC3}" type="parTrans" cxnId="{0473E104-84E3-4EC9-ACAD-38C6058E4571}">
      <dgm:prSet/>
      <dgm:spPr/>
      <dgm:t>
        <a:bodyPr/>
        <a:lstStyle/>
        <a:p>
          <a:endParaRPr lang="zh-CN" altLang="en-US"/>
        </a:p>
      </dgm:t>
    </dgm:pt>
    <dgm:pt modelId="{28D6C227-CDE1-434D-8D54-B7379CFA8515}" type="sibTrans" cxnId="{0473E104-84E3-4EC9-ACAD-38C6058E4571}">
      <dgm:prSet/>
      <dgm:spPr/>
      <dgm:t>
        <a:bodyPr/>
        <a:lstStyle/>
        <a:p>
          <a:endParaRPr lang="zh-CN" altLang="en-US"/>
        </a:p>
      </dgm:t>
    </dgm:pt>
    <dgm:pt modelId="{C2454BF2-EE86-49FB-AA49-350FBAC02D13}">
      <dgm:prSet phldrT="[文本]" custT="1"/>
      <dgm:spPr>
        <a:xfrm rot="5400000">
          <a:off x="4614674" y="-369278"/>
          <a:ext cx="782637" cy="5829769"/>
        </a:xfrm>
        <a:prstGeom prst="round2SameRect">
          <a:avLst/>
        </a:prstGeom>
        <a:solidFill>
          <a:srgbClr val="8064A2">
            <a:tint val="40000"/>
            <a:alpha val="90000"/>
            <a:hueOff val="-2630473"/>
            <a:satOff val="14771"/>
            <a:lumOff val="939"/>
            <a:alphaOff val="0"/>
          </a:srgbClr>
        </a:solidFill>
        <a:ln w="25400" cap="flat" cmpd="sng" algn="ctr">
          <a:solidFill>
            <a:srgbClr val="8064A2">
              <a:tint val="40000"/>
              <a:alpha val="90000"/>
              <a:hueOff val="-2630473"/>
              <a:satOff val="14771"/>
              <a:lumOff val="939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zh-CN" altLang="en-US" sz="1200" b="1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通过参加技术兴趣小组的学习，提升自我的技术和沟通能力，也为个人的职业发展提供良好的机会</a:t>
          </a:r>
          <a:endParaRPr lang="zh-CN" altLang="en-US" sz="1200" b="1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DE005F2F-931E-48B0-A36F-B19CD7935BE0}" type="parTrans" cxnId="{B135D173-0690-4A27-AE19-50CCECA6B707}">
      <dgm:prSet/>
      <dgm:spPr/>
      <dgm:t>
        <a:bodyPr/>
        <a:lstStyle/>
        <a:p>
          <a:endParaRPr lang="zh-CN" altLang="en-US"/>
        </a:p>
      </dgm:t>
    </dgm:pt>
    <dgm:pt modelId="{6D609A9F-7F9F-4CBB-A91B-A139A0B9DE7E}" type="sibTrans" cxnId="{B135D173-0690-4A27-AE19-50CCECA6B707}">
      <dgm:prSet/>
      <dgm:spPr/>
      <dgm:t>
        <a:bodyPr/>
        <a:lstStyle/>
        <a:p>
          <a:endParaRPr lang="zh-CN" altLang="en-US"/>
        </a:p>
      </dgm:t>
    </dgm:pt>
    <dgm:pt modelId="{EA2364FE-830C-4542-AAEE-F21C7C33DCB2}">
      <dgm:prSet custT="1"/>
      <dgm:spPr>
        <a:xfrm rot="5400000">
          <a:off x="4614674" y="657932"/>
          <a:ext cx="782637" cy="5829769"/>
        </a:xfrm>
        <a:prstGeom prst="round2SameRect">
          <a:avLst/>
        </a:prstGeom>
        <a:solidFill>
          <a:srgbClr val="8064A2">
            <a:tint val="40000"/>
            <a:alpha val="90000"/>
            <a:hueOff val="-3945710"/>
            <a:satOff val="22157"/>
            <a:lumOff val="1408"/>
            <a:alphaOff val="0"/>
          </a:srgbClr>
        </a:solidFill>
        <a:ln w="25400" cap="flat" cmpd="sng" algn="ctr">
          <a:solidFill>
            <a:srgbClr val="8064A2">
              <a:tint val="40000"/>
              <a:alpha val="90000"/>
              <a:hueOff val="-3945710"/>
              <a:satOff val="22157"/>
              <a:lumOff val="1408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zh-CN" altLang="en-US" sz="1200" b="1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未来多项目开发中，根据项目对技术的需求，从各个兴趣小组抽取人员组成小团队，多项目并行开发</a:t>
          </a:r>
          <a:endParaRPr lang="zh-CN" altLang="en-US" sz="1200" b="1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70048DBA-590A-495B-AA80-2064315169FE}" type="parTrans" cxnId="{BC4D9E1C-C97D-4DFA-B6E1-4418711B79F9}">
      <dgm:prSet/>
      <dgm:spPr/>
      <dgm:t>
        <a:bodyPr/>
        <a:lstStyle/>
        <a:p>
          <a:endParaRPr lang="zh-CN" altLang="en-US"/>
        </a:p>
      </dgm:t>
    </dgm:pt>
    <dgm:pt modelId="{A5AE0C93-3E92-4964-B641-7553F36CCE3F}" type="sibTrans" cxnId="{BC4D9E1C-C97D-4DFA-B6E1-4418711B79F9}">
      <dgm:prSet/>
      <dgm:spPr/>
      <dgm:t>
        <a:bodyPr/>
        <a:lstStyle/>
        <a:p>
          <a:endParaRPr lang="zh-CN" altLang="en-US"/>
        </a:p>
      </dgm:t>
    </dgm:pt>
    <dgm:pt modelId="{EC5D7A13-A40D-4C57-9D18-02F4CC1AD6FB}">
      <dgm:prSet/>
      <dgm:spPr>
        <a:xfrm>
          <a:off x="72009" y="3083669"/>
          <a:ext cx="2019099" cy="978296"/>
        </a:xfrm>
        <a:prstGeom prst="roundRect">
          <a:avLst/>
        </a:prstGeom>
        <a:solidFill>
          <a:srgbClr val="8064A2">
            <a:hueOff val="-4464770"/>
            <a:satOff val="26899"/>
            <a:lumOff val="2156"/>
            <a:alphaOff val="0"/>
          </a:srgbClr>
        </a:solidFill>
        <a:ln w="254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zh-CN" altLang="en-US" dirty="0" smtClean="0">
              <a:solidFill>
                <a:sysClr val="window" lastClr="C7ED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协作</a:t>
          </a:r>
          <a:endParaRPr lang="zh-CN" altLang="en-US" dirty="0">
            <a:solidFill>
              <a:sysClr val="window" lastClr="C7EDCC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gm:t>
    </dgm:pt>
    <dgm:pt modelId="{8521F7BC-DAF3-4550-B198-1763799369DD}" type="parTrans" cxnId="{2A09E3A8-3361-45DE-BA5B-FC3D6BC39C7A}">
      <dgm:prSet/>
      <dgm:spPr/>
      <dgm:t>
        <a:bodyPr/>
        <a:lstStyle/>
        <a:p>
          <a:endParaRPr lang="zh-CN" altLang="en-US"/>
        </a:p>
      </dgm:t>
    </dgm:pt>
    <dgm:pt modelId="{590606A2-0768-4B60-A0B0-36048B51E59F}" type="sibTrans" cxnId="{2A09E3A8-3361-45DE-BA5B-FC3D6BC39C7A}">
      <dgm:prSet/>
      <dgm:spPr/>
      <dgm:t>
        <a:bodyPr/>
        <a:lstStyle/>
        <a:p>
          <a:endParaRPr lang="zh-CN" altLang="en-US"/>
        </a:p>
      </dgm:t>
    </dgm:pt>
    <dgm:pt modelId="{C8DB7897-44E3-4B75-B89D-E5E9B314F86C}" type="pres">
      <dgm:prSet presAssocID="{5904D88F-4DB1-4A22-BFAE-B4F22F29401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CE05B944-0C16-4989-BCF6-6BD071A9F01C}" type="pres">
      <dgm:prSet presAssocID="{AD30A35C-C088-4996-BC21-5181A719410A}" presName="linNode" presStyleCnt="0"/>
      <dgm:spPr/>
    </dgm:pt>
    <dgm:pt modelId="{AA04E869-B19F-4E31-AE2F-62F345AA8B8A}" type="pres">
      <dgm:prSet presAssocID="{AD30A35C-C088-4996-BC21-5181A719410A}" presName="parentText" presStyleLbl="node1" presStyleIdx="0" presStyleCnt="4" custScaleX="70170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822275-5254-4487-89C1-8BF1F883CA6E}" type="pres">
      <dgm:prSet presAssocID="{AD30A35C-C088-4996-BC21-5181A719410A}" presName="descendantText" presStyleLbl="alignAccFollowNode1" presStyleIdx="0" presStyleCnt="4" custScaleX="11396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A3DFADD-3255-4679-A24B-8903A84478B2}" type="pres">
      <dgm:prSet presAssocID="{DFBF0D0C-A21F-4CD4-97EC-BA5BAB35B73E}" presName="sp" presStyleCnt="0"/>
      <dgm:spPr/>
    </dgm:pt>
    <dgm:pt modelId="{0F20E55A-1010-4A9A-9681-6E06BADAFB41}" type="pres">
      <dgm:prSet presAssocID="{E4DEF841-EAF3-49AD-9AE6-0F7198E6FA62}" presName="linNode" presStyleCnt="0"/>
      <dgm:spPr/>
    </dgm:pt>
    <dgm:pt modelId="{A003BE63-D167-4E43-9BFC-1EA0BA87DF4A}" type="pres">
      <dgm:prSet presAssocID="{E4DEF841-EAF3-49AD-9AE6-0F7198E6FA62}" presName="parentText" presStyleLbl="node1" presStyleIdx="1" presStyleCnt="4" custScaleX="70170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65E12C6-4373-42FA-8255-8AC69B52F965}" type="pres">
      <dgm:prSet presAssocID="{E4DEF841-EAF3-49AD-9AE6-0F7198E6FA62}" presName="descendantText" presStyleLbl="alignAccFollowNode1" presStyleIdx="1" presStyleCnt="4" custScaleX="11396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1250FB9-049D-4A8E-8885-DB7A6D371264}" type="pres">
      <dgm:prSet presAssocID="{7317496E-578E-437E-B39D-4B6B8E656598}" presName="sp" presStyleCnt="0"/>
      <dgm:spPr/>
    </dgm:pt>
    <dgm:pt modelId="{CC6F5A21-AEAC-49C9-BD1E-86F5E311FA2B}" type="pres">
      <dgm:prSet presAssocID="{D3022A20-E08D-4BC5-BF48-74C7BF222820}" presName="linNode" presStyleCnt="0"/>
      <dgm:spPr/>
    </dgm:pt>
    <dgm:pt modelId="{9892036A-64C8-47BF-907D-1F80527E4709}" type="pres">
      <dgm:prSet presAssocID="{D3022A20-E08D-4BC5-BF48-74C7BF222820}" presName="parentText" presStyleLbl="node1" presStyleIdx="2" presStyleCnt="4" custScaleX="70170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A35CDBE-C231-4E17-BF4C-FC65933B9C75}" type="pres">
      <dgm:prSet presAssocID="{D3022A20-E08D-4BC5-BF48-74C7BF222820}" presName="descendantText" presStyleLbl="alignAccFollowNode1" presStyleIdx="2" presStyleCnt="4" custScaleX="11396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37B34BC-C53E-47A1-BDAE-A4B1E76A0879}" type="pres">
      <dgm:prSet presAssocID="{28D6C227-CDE1-434D-8D54-B7379CFA8515}" presName="sp" presStyleCnt="0"/>
      <dgm:spPr/>
    </dgm:pt>
    <dgm:pt modelId="{A0B50023-7BBF-4BC4-B2F9-670AC0AA737F}" type="pres">
      <dgm:prSet presAssocID="{EC5D7A13-A40D-4C57-9D18-02F4CC1AD6FB}" presName="linNode" presStyleCnt="0"/>
      <dgm:spPr/>
    </dgm:pt>
    <dgm:pt modelId="{A5D4C8C5-1DFE-4D53-809A-59F075C23DD2}" type="pres">
      <dgm:prSet presAssocID="{EC5D7A13-A40D-4C57-9D18-02F4CC1AD6FB}" presName="parentText" presStyleLbl="node1" presStyleIdx="3" presStyleCnt="4" custScaleX="70170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2F5D234-17AF-402A-998F-E8E044D5A85C}" type="pres">
      <dgm:prSet presAssocID="{EC5D7A13-A40D-4C57-9D18-02F4CC1AD6FB}" presName="descendantText" presStyleLbl="alignAccFollowNode1" presStyleIdx="3" presStyleCnt="4" custScaleX="11396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E5A4297-6397-48AB-917C-16F613E58C6D}" type="presOf" srcId="{C2454BF2-EE86-49FB-AA49-350FBAC02D13}" destId="{FA35CDBE-C231-4E17-BF4C-FC65933B9C75}" srcOrd="0" destOrd="0" presId="urn:microsoft.com/office/officeart/2005/8/layout/vList5"/>
    <dgm:cxn modelId="{0473E104-84E3-4EC9-ACAD-38C6058E4571}" srcId="{5904D88F-4DB1-4A22-BFAE-B4F22F294011}" destId="{D3022A20-E08D-4BC5-BF48-74C7BF222820}" srcOrd="2" destOrd="0" parTransId="{2CF3E00D-2F06-4A65-B73B-731BA71D0BC3}" sibTransId="{28D6C227-CDE1-434D-8D54-B7379CFA8515}"/>
    <dgm:cxn modelId="{81D8D1F1-DB81-4B5C-AF54-10804938C858}" type="presOf" srcId="{E4DEF841-EAF3-49AD-9AE6-0F7198E6FA62}" destId="{A003BE63-D167-4E43-9BFC-1EA0BA87DF4A}" srcOrd="0" destOrd="0" presId="urn:microsoft.com/office/officeart/2005/8/layout/vList5"/>
    <dgm:cxn modelId="{C405ABEA-20E6-4169-ABA7-6D62E42D0EBE}" srcId="{AD30A35C-C088-4996-BC21-5181A719410A}" destId="{E28B7443-CB49-4B7C-9A4A-7A37FA1BF9C3}" srcOrd="0" destOrd="0" parTransId="{41D4D78C-8701-4B43-BF3E-0A8CE34450AE}" sibTransId="{404B1D4B-B6F9-48A6-8964-7A37C55C2ADE}"/>
    <dgm:cxn modelId="{B135D173-0690-4A27-AE19-50CCECA6B707}" srcId="{D3022A20-E08D-4BC5-BF48-74C7BF222820}" destId="{C2454BF2-EE86-49FB-AA49-350FBAC02D13}" srcOrd="0" destOrd="0" parTransId="{DE005F2F-931E-48B0-A36F-B19CD7935BE0}" sibTransId="{6D609A9F-7F9F-4CBB-A91B-A139A0B9DE7E}"/>
    <dgm:cxn modelId="{B27B9560-EA5B-4F5A-8B15-9C4677EC69F2}" srcId="{5904D88F-4DB1-4A22-BFAE-B4F22F294011}" destId="{AD30A35C-C088-4996-BC21-5181A719410A}" srcOrd="0" destOrd="0" parTransId="{B0FB1A60-4DC3-4DE2-920B-874816E94635}" sibTransId="{DFBF0D0C-A21F-4CD4-97EC-BA5BAB35B73E}"/>
    <dgm:cxn modelId="{8AE338D4-F00A-4744-AB44-BB56C6799B3A}" type="presOf" srcId="{E28B7443-CB49-4B7C-9A4A-7A37FA1BF9C3}" destId="{E6822275-5254-4487-89C1-8BF1F883CA6E}" srcOrd="0" destOrd="0" presId="urn:microsoft.com/office/officeart/2005/8/layout/vList5"/>
    <dgm:cxn modelId="{BC4D9E1C-C97D-4DFA-B6E1-4418711B79F9}" srcId="{EC5D7A13-A40D-4C57-9D18-02F4CC1AD6FB}" destId="{EA2364FE-830C-4542-AAEE-F21C7C33DCB2}" srcOrd="0" destOrd="0" parTransId="{70048DBA-590A-495B-AA80-2064315169FE}" sibTransId="{A5AE0C93-3E92-4964-B641-7553F36CCE3F}"/>
    <dgm:cxn modelId="{C50F7E0B-C66D-428B-A426-21D2392C0AFE}" type="presOf" srcId="{EC5D7A13-A40D-4C57-9D18-02F4CC1AD6FB}" destId="{A5D4C8C5-1DFE-4D53-809A-59F075C23DD2}" srcOrd="0" destOrd="0" presId="urn:microsoft.com/office/officeart/2005/8/layout/vList5"/>
    <dgm:cxn modelId="{8A4EBCB9-16BF-4F7A-8218-D607F85D46AF}" type="presOf" srcId="{D3022A20-E08D-4BC5-BF48-74C7BF222820}" destId="{9892036A-64C8-47BF-907D-1F80527E4709}" srcOrd="0" destOrd="0" presId="urn:microsoft.com/office/officeart/2005/8/layout/vList5"/>
    <dgm:cxn modelId="{7562D0A7-EFE3-44A1-AAD3-137180C518F9}" srcId="{5904D88F-4DB1-4A22-BFAE-B4F22F294011}" destId="{E4DEF841-EAF3-49AD-9AE6-0F7198E6FA62}" srcOrd="1" destOrd="0" parTransId="{76163CAB-FF87-4A60-BFB4-9357D9F0347D}" sibTransId="{7317496E-578E-437E-B39D-4B6B8E656598}"/>
    <dgm:cxn modelId="{35EF576F-D13A-4F29-99F8-D8348280B2B4}" type="presOf" srcId="{5904D88F-4DB1-4A22-BFAE-B4F22F294011}" destId="{C8DB7897-44E3-4B75-B89D-E5E9B314F86C}" srcOrd="0" destOrd="0" presId="urn:microsoft.com/office/officeart/2005/8/layout/vList5"/>
    <dgm:cxn modelId="{DDF1563F-C159-4578-9A04-077746A7FDD4}" srcId="{E4DEF841-EAF3-49AD-9AE6-0F7198E6FA62}" destId="{30B65F36-9857-467A-B18F-B99F9314587F}" srcOrd="0" destOrd="0" parTransId="{8FC54837-1781-4FB6-A12D-904F05F1B5BA}" sibTransId="{25C75CB3-88A4-47E4-8243-6073ACB79051}"/>
    <dgm:cxn modelId="{0888E836-AC85-4A8D-9FCE-040D7FB7624E}" type="presOf" srcId="{EA2364FE-830C-4542-AAEE-F21C7C33DCB2}" destId="{D2F5D234-17AF-402A-998F-E8E044D5A85C}" srcOrd="0" destOrd="0" presId="urn:microsoft.com/office/officeart/2005/8/layout/vList5"/>
    <dgm:cxn modelId="{2A09E3A8-3361-45DE-BA5B-FC3D6BC39C7A}" srcId="{5904D88F-4DB1-4A22-BFAE-B4F22F294011}" destId="{EC5D7A13-A40D-4C57-9D18-02F4CC1AD6FB}" srcOrd="3" destOrd="0" parTransId="{8521F7BC-DAF3-4550-B198-1763799369DD}" sibTransId="{590606A2-0768-4B60-A0B0-36048B51E59F}"/>
    <dgm:cxn modelId="{2387BAE6-BAED-46BA-BE2A-F4EDF81F8053}" type="presOf" srcId="{AD30A35C-C088-4996-BC21-5181A719410A}" destId="{AA04E869-B19F-4E31-AE2F-62F345AA8B8A}" srcOrd="0" destOrd="0" presId="urn:microsoft.com/office/officeart/2005/8/layout/vList5"/>
    <dgm:cxn modelId="{A5E20224-420D-4E20-AA79-C91960F04800}" type="presOf" srcId="{30B65F36-9857-467A-B18F-B99F9314587F}" destId="{865E12C6-4373-42FA-8255-8AC69B52F965}" srcOrd="0" destOrd="0" presId="urn:microsoft.com/office/officeart/2005/8/layout/vList5"/>
    <dgm:cxn modelId="{6BA4892F-71D2-481F-827E-4224E637A3E0}" type="presParOf" srcId="{C8DB7897-44E3-4B75-B89D-E5E9B314F86C}" destId="{CE05B944-0C16-4989-BCF6-6BD071A9F01C}" srcOrd="0" destOrd="0" presId="urn:microsoft.com/office/officeart/2005/8/layout/vList5"/>
    <dgm:cxn modelId="{540C3FFE-9610-4406-BEFB-E6A33C03E443}" type="presParOf" srcId="{CE05B944-0C16-4989-BCF6-6BD071A9F01C}" destId="{AA04E869-B19F-4E31-AE2F-62F345AA8B8A}" srcOrd="0" destOrd="0" presId="urn:microsoft.com/office/officeart/2005/8/layout/vList5"/>
    <dgm:cxn modelId="{EC3515AA-642D-4E9D-81EC-88A26117A805}" type="presParOf" srcId="{CE05B944-0C16-4989-BCF6-6BD071A9F01C}" destId="{E6822275-5254-4487-89C1-8BF1F883CA6E}" srcOrd="1" destOrd="0" presId="urn:microsoft.com/office/officeart/2005/8/layout/vList5"/>
    <dgm:cxn modelId="{29836932-2BB6-4DA8-B74D-E0C37E363841}" type="presParOf" srcId="{C8DB7897-44E3-4B75-B89D-E5E9B314F86C}" destId="{2A3DFADD-3255-4679-A24B-8903A84478B2}" srcOrd="1" destOrd="0" presId="urn:microsoft.com/office/officeart/2005/8/layout/vList5"/>
    <dgm:cxn modelId="{52358D1E-59AE-4666-A596-C7231D9EDCB3}" type="presParOf" srcId="{C8DB7897-44E3-4B75-B89D-E5E9B314F86C}" destId="{0F20E55A-1010-4A9A-9681-6E06BADAFB41}" srcOrd="2" destOrd="0" presId="urn:microsoft.com/office/officeart/2005/8/layout/vList5"/>
    <dgm:cxn modelId="{12A3C3A1-5177-493C-AF3A-D33DC33F34EB}" type="presParOf" srcId="{0F20E55A-1010-4A9A-9681-6E06BADAFB41}" destId="{A003BE63-D167-4E43-9BFC-1EA0BA87DF4A}" srcOrd="0" destOrd="0" presId="urn:microsoft.com/office/officeart/2005/8/layout/vList5"/>
    <dgm:cxn modelId="{C34822D8-585B-4895-BAAB-8A5697A03AEF}" type="presParOf" srcId="{0F20E55A-1010-4A9A-9681-6E06BADAFB41}" destId="{865E12C6-4373-42FA-8255-8AC69B52F965}" srcOrd="1" destOrd="0" presId="urn:microsoft.com/office/officeart/2005/8/layout/vList5"/>
    <dgm:cxn modelId="{92981A65-38E4-4DD7-88EC-AAFA8FB2FB5A}" type="presParOf" srcId="{C8DB7897-44E3-4B75-B89D-E5E9B314F86C}" destId="{41250FB9-049D-4A8E-8885-DB7A6D371264}" srcOrd="3" destOrd="0" presId="urn:microsoft.com/office/officeart/2005/8/layout/vList5"/>
    <dgm:cxn modelId="{0108407A-34BA-4BAD-9BA5-B1B7BEEFCECE}" type="presParOf" srcId="{C8DB7897-44E3-4B75-B89D-E5E9B314F86C}" destId="{CC6F5A21-AEAC-49C9-BD1E-86F5E311FA2B}" srcOrd="4" destOrd="0" presId="urn:microsoft.com/office/officeart/2005/8/layout/vList5"/>
    <dgm:cxn modelId="{BD3DE74E-CA9F-4643-AAD2-D42FF4983DF7}" type="presParOf" srcId="{CC6F5A21-AEAC-49C9-BD1E-86F5E311FA2B}" destId="{9892036A-64C8-47BF-907D-1F80527E4709}" srcOrd="0" destOrd="0" presId="urn:microsoft.com/office/officeart/2005/8/layout/vList5"/>
    <dgm:cxn modelId="{EF5045DC-73A6-4CF8-B072-32C97D5C58E2}" type="presParOf" srcId="{CC6F5A21-AEAC-49C9-BD1E-86F5E311FA2B}" destId="{FA35CDBE-C231-4E17-BF4C-FC65933B9C75}" srcOrd="1" destOrd="0" presId="urn:microsoft.com/office/officeart/2005/8/layout/vList5"/>
    <dgm:cxn modelId="{5CDEC5CB-C5D3-47F2-A7F2-C3BB48E78CB8}" type="presParOf" srcId="{C8DB7897-44E3-4B75-B89D-E5E9B314F86C}" destId="{C37B34BC-C53E-47A1-BDAE-A4B1E76A0879}" srcOrd="5" destOrd="0" presId="urn:microsoft.com/office/officeart/2005/8/layout/vList5"/>
    <dgm:cxn modelId="{9D3971C2-EF7B-4DD3-96E5-5F1B3D513C6E}" type="presParOf" srcId="{C8DB7897-44E3-4B75-B89D-E5E9B314F86C}" destId="{A0B50023-7BBF-4BC4-B2F9-670AC0AA737F}" srcOrd="6" destOrd="0" presId="urn:microsoft.com/office/officeart/2005/8/layout/vList5"/>
    <dgm:cxn modelId="{29C7F27E-1BC4-4D72-879A-17A0C36006EC}" type="presParOf" srcId="{A0B50023-7BBF-4BC4-B2F9-670AC0AA737F}" destId="{A5D4C8C5-1DFE-4D53-809A-59F075C23DD2}" srcOrd="0" destOrd="0" presId="urn:microsoft.com/office/officeart/2005/8/layout/vList5"/>
    <dgm:cxn modelId="{D00B5CB0-39F7-4C41-A1D9-E2DBDBE1F8B7}" type="presParOf" srcId="{A0B50023-7BBF-4BC4-B2F9-670AC0AA737F}" destId="{D2F5D234-17AF-402A-998F-E8E044D5A85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14C6A2C-8BB9-4A83-83A5-8C31160B1043}">
      <dsp:nvSpPr>
        <dsp:cNvPr id="0" name=""/>
        <dsp:cNvSpPr/>
      </dsp:nvSpPr>
      <dsp:spPr>
        <a:xfrm>
          <a:off x="708288" y="1690857"/>
          <a:ext cx="369272" cy="14072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08006" y="0"/>
              </a:lnTo>
              <a:lnTo>
                <a:pt x="208006" y="1585416"/>
              </a:lnTo>
              <a:lnTo>
                <a:pt x="416013" y="1585416"/>
              </a:lnTo>
            </a:path>
          </a:pathLst>
        </a:custGeom>
        <a:noFill/>
        <a:ln w="25400" cap="flat" cmpd="sng" algn="ctr">
          <a:solidFill>
            <a:srgbClr val="8064A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8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856550" y="2358127"/>
        <a:ext cx="72746" cy="72746"/>
      </dsp:txXfrm>
    </dsp:sp>
    <dsp:sp modelId="{7060B382-3132-4A22-80F0-D0DA9F537DE2}">
      <dsp:nvSpPr>
        <dsp:cNvPr id="0" name=""/>
        <dsp:cNvSpPr/>
      </dsp:nvSpPr>
      <dsp:spPr>
        <a:xfrm>
          <a:off x="708288" y="1690857"/>
          <a:ext cx="369272" cy="7036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08006" y="0"/>
              </a:lnTo>
              <a:lnTo>
                <a:pt x="208006" y="792708"/>
              </a:lnTo>
              <a:lnTo>
                <a:pt x="416013" y="792708"/>
              </a:lnTo>
            </a:path>
          </a:pathLst>
        </a:custGeom>
        <a:noFill/>
        <a:ln w="25400" cap="flat" cmpd="sng" algn="ctr">
          <a:solidFill>
            <a:srgbClr val="8064A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8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873057" y="2022812"/>
        <a:ext cx="39732" cy="39732"/>
      </dsp:txXfrm>
    </dsp:sp>
    <dsp:sp modelId="{9E6528A8-6CD2-40DB-96C8-C288A68957C7}">
      <dsp:nvSpPr>
        <dsp:cNvPr id="0" name=""/>
        <dsp:cNvSpPr/>
      </dsp:nvSpPr>
      <dsp:spPr>
        <a:xfrm>
          <a:off x="708288" y="1645137"/>
          <a:ext cx="3692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6013" y="45720"/>
              </a:lnTo>
            </a:path>
          </a:pathLst>
        </a:custGeom>
        <a:noFill/>
        <a:ln w="25400" cap="flat" cmpd="sng" algn="ctr">
          <a:solidFill>
            <a:srgbClr val="8064A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/>
            <a:ea typeface="宋体" panose="02010600030101010101" pitchFamily="2" charset="-122"/>
            <a:cs typeface="+mn-cs"/>
          </a:endParaRPr>
        </a:p>
      </dsp:txBody>
      <dsp:txXfrm>
        <a:off x="883692" y="1681625"/>
        <a:ext cx="18463" cy="18463"/>
      </dsp:txXfrm>
    </dsp:sp>
    <dsp:sp modelId="{73254548-09C1-4B55-B38E-E1F526EF5154}">
      <dsp:nvSpPr>
        <dsp:cNvPr id="0" name=""/>
        <dsp:cNvSpPr/>
      </dsp:nvSpPr>
      <dsp:spPr>
        <a:xfrm>
          <a:off x="708288" y="987214"/>
          <a:ext cx="369272" cy="703643"/>
        </a:xfrm>
        <a:custGeom>
          <a:avLst/>
          <a:gdLst/>
          <a:ahLst/>
          <a:cxnLst/>
          <a:rect l="0" t="0" r="0" b="0"/>
          <a:pathLst>
            <a:path>
              <a:moveTo>
                <a:pt x="0" y="792708"/>
              </a:moveTo>
              <a:lnTo>
                <a:pt x="208006" y="792708"/>
              </a:lnTo>
              <a:lnTo>
                <a:pt x="208006" y="0"/>
              </a:lnTo>
              <a:lnTo>
                <a:pt x="416013" y="0"/>
              </a:lnTo>
            </a:path>
          </a:pathLst>
        </a:custGeom>
        <a:noFill/>
        <a:ln w="25400" cap="flat" cmpd="sng" algn="ctr">
          <a:solidFill>
            <a:srgbClr val="8064A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8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873057" y="1319169"/>
        <a:ext cx="39732" cy="39732"/>
      </dsp:txXfrm>
    </dsp:sp>
    <dsp:sp modelId="{43955F44-73FB-41B3-8438-31189A447CF5}">
      <dsp:nvSpPr>
        <dsp:cNvPr id="0" name=""/>
        <dsp:cNvSpPr/>
      </dsp:nvSpPr>
      <dsp:spPr>
        <a:xfrm>
          <a:off x="708288" y="283570"/>
          <a:ext cx="369272" cy="1407286"/>
        </a:xfrm>
        <a:custGeom>
          <a:avLst/>
          <a:gdLst/>
          <a:ahLst/>
          <a:cxnLst/>
          <a:rect l="0" t="0" r="0" b="0"/>
          <a:pathLst>
            <a:path>
              <a:moveTo>
                <a:pt x="0" y="1585416"/>
              </a:moveTo>
              <a:lnTo>
                <a:pt x="208006" y="1585416"/>
              </a:lnTo>
              <a:lnTo>
                <a:pt x="208006" y="0"/>
              </a:lnTo>
              <a:lnTo>
                <a:pt x="416013" y="0"/>
              </a:lnTo>
            </a:path>
          </a:pathLst>
        </a:custGeom>
        <a:noFill/>
        <a:ln w="25400" cap="flat" cmpd="sng" algn="ctr">
          <a:solidFill>
            <a:srgbClr val="8064A2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8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856550" y="950840"/>
        <a:ext cx="72746" cy="72746"/>
      </dsp:txXfrm>
    </dsp:sp>
    <dsp:sp modelId="{C5D4E464-5C48-4726-8F75-3AF3A8CDFF57}">
      <dsp:nvSpPr>
        <dsp:cNvPr id="0" name=""/>
        <dsp:cNvSpPr/>
      </dsp:nvSpPr>
      <dsp:spPr>
        <a:xfrm rot="16200000">
          <a:off x="-1054524" y="1409400"/>
          <a:ext cx="2962709" cy="562914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vert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敏捷开发</a:t>
          </a:r>
          <a:endParaRPr lang="zh-CN" altLang="en-US" sz="2800" kern="12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 rot="16200000">
        <a:off x="-1054524" y="1409400"/>
        <a:ext cx="2962709" cy="562914"/>
      </dsp:txXfrm>
    </dsp:sp>
    <dsp:sp modelId="{730D534E-ED67-4C6D-BEE2-055046D82CF2}">
      <dsp:nvSpPr>
        <dsp:cNvPr id="0" name=""/>
        <dsp:cNvSpPr/>
      </dsp:nvSpPr>
      <dsp:spPr>
        <a:xfrm>
          <a:off x="1077560" y="2113"/>
          <a:ext cx="1846360" cy="562914"/>
        </a:xfrm>
        <a:prstGeom prst="rect">
          <a:avLst/>
        </a:prstGeom>
        <a:solidFill>
          <a:srgbClr val="8064A2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计划会</a:t>
          </a:r>
          <a:endParaRPr lang="zh-CN" altLang="en-US" sz="2800" kern="12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1077560" y="2113"/>
        <a:ext cx="1846360" cy="562914"/>
      </dsp:txXfrm>
    </dsp:sp>
    <dsp:sp modelId="{17FFC03F-D7C7-4A4F-8171-3F635E064CFD}">
      <dsp:nvSpPr>
        <dsp:cNvPr id="0" name=""/>
        <dsp:cNvSpPr/>
      </dsp:nvSpPr>
      <dsp:spPr>
        <a:xfrm>
          <a:off x="1077560" y="705756"/>
          <a:ext cx="1846360" cy="562914"/>
        </a:xfrm>
        <a:prstGeom prst="rect">
          <a:avLst/>
        </a:prstGeom>
        <a:solidFill>
          <a:srgbClr val="8064A2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每日站会</a:t>
          </a:r>
          <a:endParaRPr lang="zh-CN" altLang="en-US" sz="2800" kern="12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1077560" y="705756"/>
        <a:ext cx="1846360" cy="562914"/>
      </dsp:txXfrm>
    </dsp:sp>
    <dsp:sp modelId="{723B69D7-F1A8-45DC-BB17-023A4E38B1F2}">
      <dsp:nvSpPr>
        <dsp:cNvPr id="0" name=""/>
        <dsp:cNvSpPr/>
      </dsp:nvSpPr>
      <dsp:spPr>
        <a:xfrm>
          <a:off x="1077560" y="1409400"/>
          <a:ext cx="1846360" cy="562914"/>
        </a:xfrm>
        <a:prstGeom prst="rect">
          <a:avLst/>
        </a:prstGeom>
        <a:solidFill>
          <a:srgbClr val="8064A2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迭代开发</a:t>
          </a:r>
          <a:endParaRPr lang="zh-CN" altLang="en-US" sz="2800" kern="12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1077560" y="1409400"/>
        <a:ext cx="1846360" cy="562914"/>
      </dsp:txXfrm>
    </dsp:sp>
    <dsp:sp modelId="{18BD891E-F8FE-4368-8798-6F47804F3F40}">
      <dsp:nvSpPr>
        <dsp:cNvPr id="0" name=""/>
        <dsp:cNvSpPr/>
      </dsp:nvSpPr>
      <dsp:spPr>
        <a:xfrm>
          <a:off x="1077560" y="2113043"/>
          <a:ext cx="1846360" cy="562914"/>
        </a:xfrm>
        <a:prstGeom prst="rect">
          <a:avLst/>
        </a:prstGeom>
        <a:solidFill>
          <a:srgbClr val="8064A2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评审会</a:t>
          </a:r>
          <a:endParaRPr lang="zh-CN" altLang="en-US" sz="2800" kern="12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1077560" y="2113043"/>
        <a:ext cx="1846360" cy="562914"/>
      </dsp:txXfrm>
    </dsp:sp>
    <dsp:sp modelId="{2E5061AE-25CE-4714-BCC4-877ED81E48EB}">
      <dsp:nvSpPr>
        <dsp:cNvPr id="0" name=""/>
        <dsp:cNvSpPr/>
      </dsp:nvSpPr>
      <dsp:spPr>
        <a:xfrm>
          <a:off x="1077560" y="2816687"/>
          <a:ext cx="1846360" cy="562914"/>
        </a:xfrm>
        <a:prstGeom prst="rect">
          <a:avLst/>
        </a:prstGeom>
        <a:solidFill>
          <a:srgbClr val="8064A2">
            <a:hueOff val="0"/>
            <a:satOff val="0"/>
            <a:lumOff val="0"/>
            <a:alphaOff val="0"/>
          </a:srgbClr>
        </a:solidFill>
        <a:ln w="381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>
              <a:solidFill>
                <a:sysClr val="window" lastClr="C7ED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反思会</a:t>
          </a:r>
          <a:endParaRPr lang="zh-CN" altLang="en-US" sz="2800" kern="1200" dirty="0">
            <a:solidFill>
              <a:sysClr val="window" lastClr="C7EDCC"/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1077560" y="2816687"/>
        <a:ext cx="1846360" cy="562914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822275-5254-4487-89C1-8BF1F883CA6E}">
      <dsp:nvSpPr>
        <dsp:cNvPr id="0" name=""/>
        <dsp:cNvSpPr/>
      </dsp:nvSpPr>
      <dsp:spPr>
        <a:xfrm rot="5400000">
          <a:off x="4241931" y="-2235233"/>
          <a:ext cx="697719" cy="5346241"/>
        </a:xfrm>
        <a:prstGeom prst="round2SameRect">
          <a:avLst/>
        </a:prstGeom>
        <a:solidFill>
          <a:srgbClr val="8064A2">
            <a:tint val="40000"/>
            <a:alpha val="90000"/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8064A2">
              <a:tint val="40000"/>
              <a:alpha val="9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200" b="1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通过对技术的学习和研究提升团队的整体技术水平</a:t>
          </a:r>
          <a:endParaRPr lang="zh-CN" altLang="en-US" sz="1200" b="1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 rot="5400000">
        <a:off x="4241931" y="-2235233"/>
        <a:ext cx="697719" cy="5346241"/>
      </dsp:txXfrm>
    </dsp:sp>
    <dsp:sp modelId="{AA04E869-B19F-4E31-AE2F-62F345AA8B8A}">
      <dsp:nvSpPr>
        <dsp:cNvPr id="0" name=""/>
        <dsp:cNvSpPr/>
      </dsp:nvSpPr>
      <dsp:spPr>
        <a:xfrm>
          <a:off x="66036" y="1813"/>
          <a:ext cx="1851633" cy="872148"/>
        </a:xfrm>
        <a:prstGeom prst="roundRect">
          <a:avLst/>
        </a:prstGeom>
        <a:solidFill>
          <a:srgbClr val="8064A2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 smtClean="0">
              <a:solidFill>
                <a:sysClr val="window" lastClr="C7ED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技术</a:t>
          </a:r>
          <a:endParaRPr lang="zh-CN" altLang="en-US" sz="3200" kern="1200" dirty="0">
            <a:solidFill>
              <a:sysClr val="window" lastClr="C7EDCC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66036" y="1813"/>
        <a:ext cx="1851633" cy="872148"/>
      </dsp:txXfrm>
    </dsp:sp>
    <dsp:sp modelId="{865E12C6-4373-42FA-8255-8AC69B52F965}">
      <dsp:nvSpPr>
        <dsp:cNvPr id="0" name=""/>
        <dsp:cNvSpPr/>
      </dsp:nvSpPr>
      <dsp:spPr>
        <a:xfrm rot="5400000">
          <a:off x="4241931" y="-1319477"/>
          <a:ext cx="697719" cy="5346241"/>
        </a:xfrm>
        <a:prstGeom prst="round2SameRect">
          <a:avLst/>
        </a:prstGeom>
        <a:solidFill>
          <a:srgbClr val="8064A2">
            <a:tint val="40000"/>
            <a:alpha val="90000"/>
            <a:hueOff val="-1315237"/>
            <a:satOff val="7386"/>
            <a:lumOff val="469"/>
            <a:alphaOff val="0"/>
          </a:srgbClr>
        </a:solidFill>
        <a:ln w="25400" cap="flat" cmpd="sng" algn="ctr">
          <a:solidFill>
            <a:srgbClr val="8064A2">
              <a:tint val="40000"/>
              <a:alpha val="90000"/>
              <a:hueOff val="-1315237"/>
              <a:satOff val="7386"/>
              <a:lumOff val="469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200" b="1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在技术兴趣小组的带动下，让整个团队形成良好的学习氛围，同时也促进团队成员彼此间的了解和友谊</a:t>
          </a:r>
          <a:endParaRPr lang="zh-CN" altLang="en-US" sz="1200" b="1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 rot="5400000">
        <a:off x="4241931" y="-1319477"/>
        <a:ext cx="697719" cy="5346241"/>
      </dsp:txXfrm>
    </dsp:sp>
    <dsp:sp modelId="{A003BE63-D167-4E43-9BFC-1EA0BA87DF4A}">
      <dsp:nvSpPr>
        <dsp:cNvPr id="0" name=""/>
        <dsp:cNvSpPr/>
      </dsp:nvSpPr>
      <dsp:spPr>
        <a:xfrm>
          <a:off x="66036" y="917569"/>
          <a:ext cx="1851633" cy="872148"/>
        </a:xfrm>
        <a:prstGeom prst="roundRect">
          <a:avLst/>
        </a:prstGeom>
        <a:solidFill>
          <a:srgbClr val="8064A2">
            <a:hueOff val="-1488257"/>
            <a:satOff val="8966"/>
            <a:lumOff val="719"/>
            <a:alphaOff val="0"/>
          </a:srgbClr>
        </a:solidFill>
        <a:ln w="254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 smtClean="0">
              <a:solidFill>
                <a:sysClr val="window" lastClr="C7ED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氛围</a:t>
          </a:r>
          <a:endParaRPr lang="zh-CN" altLang="en-US" sz="3200" kern="1200" dirty="0">
            <a:solidFill>
              <a:sysClr val="window" lastClr="C7EDCC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66036" y="917569"/>
        <a:ext cx="1851633" cy="872148"/>
      </dsp:txXfrm>
    </dsp:sp>
    <dsp:sp modelId="{FA35CDBE-C231-4E17-BF4C-FC65933B9C75}">
      <dsp:nvSpPr>
        <dsp:cNvPr id="0" name=""/>
        <dsp:cNvSpPr/>
      </dsp:nvSpPr>
      <dsp:spPr>
        <a:xfrm rot="5400000">
          <a:off x="4241931" y="-403720"/>
          <a:ext cx="697719" cy="5346241"/>
        </a:xfrm>
        <a:prstGeom prst="round2SameRect">
          <a:avLst/>
        </a:prstGeom>
        <a:solidFill>
          <a:srgbClr val="8064A2">
            <a:tint val="40000"/>
            <a:alpha val="90000"/>
            <a:hueOff val="-2630473"/>
            <a:satOff val="14771"/>
            <a:lumOff val="939"/>
            <a:alphaOff val="0"/>
          </a:srgbClr>
        </a:solidFill>
        <a:ln w="25400" cap="flat" cmpd="sng" algn="ctr">
          <a:solidFill>
            <a:srgbClr val="8064A2">
              <a:tint val="40000"/>
              <a:alpha val="90000"/>
              <a:hueOff val="-2630473"/>
              <a:satOff val="14771"/>
              <a:lumOff val="939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200" b="1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通过参加技术兴趣小组的学习，提升自我的技术和沟通能力，也为个人的职业发展提供良好的机会</a:t>
          </a:r>
          <a:endParaRPr lang="zh-CN" altLang="en-US" sz="1200" b="1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 rot="5400000">
        <a:off x="4241931" y="-403720"/>
        <a:ext cx="697719" cy="5346241"/>
      </dsp:txXfrm>
    </dsp:sp>
    <dsp:sp modelId="{9892036A-64C8-47BF-907D-1F80527E4709}">
      <dsp:nvSpPr>
        <dsp:cNvPr id="0" name=""/>
        <dsp:cNvSpPr/>
      </dsp:nvSpPr>
      <dsp:spPr>
        <a:xfrm>
          <a:off x="66036" y="1833325"/>
          <a:ext cx="1851633" cy="872148"/>
        </a:xfrm>
        <a:prstGeom prst="roundRect">
          <a:avLst/>
        </a:prstGeom>
        <a:solidFill>
          <a:srgbClr val="8064A2">
            <a:hueOff val="-2976513"/>
            <a:satOff val="17933"/>
            <a:lumOff val="1437"/>
            <a:alphaOff val="0"/>
          </a:srgbClr>
        </a:solidFill>
        <a:ln w="254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 smtClean="0">
              <a:solidFill>
                <a:sysClr val="window" lastClr="C7ED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机会</a:t>
          </a:r>
          <a:endParaRPr lang="zh-CN" altLang="en-US" sz="3200" kern="1200" dirty="0">
            <a:solidFill>
              <a:sysClr val="window" lastClr="C7EDCC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66036" y="1833325"/>
        <a:ext cx="1851633" cy="872148"/>
      </dsp:txXfrm>
    </dsp:sp>
    <dsp:sp modelId="{D2F5D234-17AF-402A-998F-E8E044D5A85C}">
      <dsp:nvSpPr>
        <dsp:cNvPr id="0" name=""/>
        <dsp:cNvSpPr/>
      </dsp:nvSpPr>
      <dsp:spPr>
        <a:xfrm rot="5400000">
          <a:off x="4241931" y="512035"/>
          <a:ext cx="697719" cy="5346241"/>
        </a:xfrm>
        <a:prstGeom prst="round2SameRect">
          <a:avLst/>
        </a:prstGeom>
        <a:solidFill>
          <a:srgbClr val="8064A2">
            <a:tint val="40000"/>
            <a:alpha val="90000"/>
            <a:hueOff val="-3945710"/>
            <a:satOff val="22157"/>
            <a:lumOff val="1408"/>
            <a:alphaOff val="0"/>
          </a:srgbClr>
        </a:solidFill>
        <a:ln w="25400" cap="flat" cmpd="sng" algn="ctr">
          <a:solidFill>
            <a:srgbClr val="8064A2">
              <a:tint val="40000"/>
              <a:alpha val="90000"/>
              <a:hueOff val="-3945710"/>
              <a:satOff val="22157"/>
              <a:lumOff val="1408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200" b="1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未来多项目开发中，根据项目对技术的需求，从各个兴趣小组抽取人员组成小团队，多项目并行开发</a:t>
          </a:r>
          <a:endParaRPr lang="zh-CN" altLang="en-US" sz="1200" b="1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 rot="5400000">
        <a:off x="4241931" y="512035"/>
        <a:ext cx="697719" cy="5346241"/>
      </dsp:txXfrm>
    </dsp:sp>
    <dsp:sp modelId="{A5D4C8C5-1DFE-4D53-809A-59F075C23DD2}">
      <dsp:nvSpPr>
        <dsp:cNvPr id="0" name=""/>
        <dsp:cNvSpPr/>
      </dsp:nvSpPr>
      <dsp:spPr>
        <a:xfrm>
          <a:off x="66036" y="2749081"/>
          <a:ext cx="1851633" cy="872148"/>
        </a:xfrm>
        <a:prstGeom prst="roundRect">
          <a:avLst/>
        </a:prstGeom>
        <a:solidFill>
          <a:srgbClr val="8064A2">
            <a:hueOff val="-4464770"/>
            <a:satOff val="26899"/>
            <a:lumOff val="2156"/>
            <a:alphaOff val="0"/>
          </a:srgbClr>
        </a:solidFill>
        <a:ln w="25400" cap="flat" cmpd="sng" algn="ctr">
          <a:solidFill>
            <a:sysClr val="window" lastClr="C7EDCC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 smtClean="0">
              <a:solidFill>
                <a:sysClr val="window" lastClr="C7ED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cs"/>
            </a:rPr>
            <a:t>协作</a:t>
          </a:r>
          <a:endParaRPr lang="zh-CN" altLang="en-US" sz="3200" kern="1200" dirty="0">
            <a:solidFill>
              <a:sysClr val="window" lastClr="C7EDCC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微软雅黑" panose="020B0503020204020204" pitchFamily="34" charset="-122"/>
            <a:ea typeface="微软雅黑" panose="020B0503020204020204" pitchFamily="34" charset="-122"/>
            <a:cs typeface="+mn-cs"/>
          </a:endParaRPr>
        </a:p>
      </dsp:txBody>
      <dsp:txXfrm>
        <a:off x="66036" y="2749081"/>
        <a:ext cx="1851633" cy="8721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7260534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62025" y="692150"/>
            <a:ext cx="4933950" cy="34163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xmlns="" val="20659543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体" pitchFamily="2" charset="-122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ChangeArrowheads="1"/>
          </p:cNvSpPr>
          <p:nvPr/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/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/>
            <a:r>
              <a:rPr lang="en-US" altLang="zh-CN" sz="1200" b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8436" name="Rectangle 4"/>
          <p:cNvSpPr>
            <a:spLocks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/>
          </a:p>
        </p:txBody>
      </p:sp>
      <p:sp>
        <p:nvSpPr>
          <p:cNvPr id="18437" name="Rectangle 5"/>
          <p:cNvSpPr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zh-CN" altLang="en-US"/>
          </a:p>
        </p:txBody>
      </p:sp>
      <p:sp>
        <p:nvSpPr>
          <p:cNvPr id="1843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18439" name="Rectangle 7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zh-CN" smtClean="0">
              <a:latin typeface="宋体" charset="-122"/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71246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42950" y="2130425"/>
            <a:ext cx="84201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E41E5B-61B2-47DB-9BBC-B492E59E813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C3752B-EC5E-48C2-AA23-2F5A9B830A7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180263" y="274638"/>
            <a:ext cx="2230437" cy="6045200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85775" y="274638"/>
            <a:ext cx="6542088" cy="6045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E3F88B-82B4-4EB3-BE6F-C466842CEDE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85775" y="1108075"/>
            <a:ext cx="4381500" cy="52117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5019675" y="1108075"/>
            <a:ext cx="4381500" cy="25288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5019675" y="3789363"/>
            <a:ext cx="4381500" cy="25304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5DAC87-D3A5-4E95-B963-E076CC3ADEA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85775" y="1108075"/>
            <a:ext cx="4381500" cy="52117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19675" y="1108075"/>
            <a:ext cx="4381500" cy="52117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F8ECC8-F017-48FD-B788-2E99C52903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42950" y="2130425"/>
            <a:ext cx="84201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B6D12F-1825-4058-A7FB-69399E97407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4F7CDA-FA9A-4B3F-9C7F-B0E1F245E7F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09924C-517E-47F1-A9A2-FB8E42B884B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CE13A9-9859-44F9-9402-F10E334340E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243C76-2E11-4AE2-8BDC-79DA3B6AA03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4C7121-B39E-48EE-BBC3-906E2610CB4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AAF73-4BFD-4A81-A7E4-4FFDC682C74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784F4C-5F6F-4502-8782-8436DA30D79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EE8BE4-AEF7-468A-9D1D-B070CB60059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5370BD-C322-41B1-8DB1-82D20FDD091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C10D9E-9014-422B-ABF6-5BB7380AAA1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181850" y="274638"/>
            <a:ext cx="222885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95300" y="274638"/>
            <a:ext cx="653415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BF7704-09CB-4E6F-B729-26A88E350A9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B02BFD-9739-45A1-9BE1-945BBBF228B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85775" y="1108075"/>
            <a:ext cx="4381500" cy="5211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19675" y="1108075"/>
            <a:ext cx="4381500" cy="5211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821531-191B-4E50-9509-9DE66AC5C7E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6F79D5-DCAB-4A15-93DA-E6F6A6D0D78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E43886-EF77-49D7-AC28-58660E24AC3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BCE459-9CC9-4240-BAFD-665BE55CD8D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DE4A64-527B-45AA-9828-DB21397BDE5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63C357-C523-4E1D-BC59-B83D2224BFD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5775" y="1108075"/>
            <a:ext cx="8915400" cy="52117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  </a:t>
            </a:r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 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</p:txBody>
      </p:sp>
      <p:sp>
        <p:nvSpPr>
          <p:cNvPr id="1027" name="Line 7"/>
          <p:cNvSpPr>
            <a:spLocks noChangeShapeType="1"/>
          </p:cNvSpPr>
          <p:nvPr/>
        </p:nvSpPr>
        <p:spPr bwMode="auto">
          <a:xfrm>
            <a:off x="0" y="884238"/>
            <a:ext cx="9906000" cy="0"/>
          </a:xfrm>
          <a:prstGeom prst="line">
            <a:avLst/>
          </a:prstGeom>
          <a:noFill/>
          <a:ln w="31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840788" y="6492875"/>
            <a:ext cx="571500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fld id="{C464C34E-A966-4E86-B47D-0986BD8B58B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29" name="Line 13"/>
          <p:cNvSpPr>
            <a:spLocks noChangeShapeType="1"/>
          </p:cNvSpPr>
          <p:nvPr userDrawn="1"/>
        </p:nvSpPr>
        <p:spPr bwMode="auto">
          <a:xfrm>
            <a:off x="0" y="6489700"/>
            <a:ext cx="9906000" cy="0"/>
          </a:xfrm>
          <a:prstGeom prst="line">
            <a:avLst/>
          </a:prstGeom>
          <a:noFill/>
          <a:ln w="31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030" name="Rectangle 1029"/>
          <p:cNvSpPr>
            <a:spLocks noChangeArrowheads="1"/>
          </p:cNvSpPr>
          <p:nvPr userDrawn="1"/>
        </p:nvSpPr>
        <p:spPr bwMode="auto">
          <a:xfrm>
            <a:off x="4114800" y="3114675"/>
            <a:ext cx="9906000" cy="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>
              <a:defRPr/>
            </a:pPr>
            <a:endParaRPr lang="zh-CN" altLang="en-US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524750" y="38100"/>
            <a:ext cx="2324100" cy="6119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黑体" pitchFamily="2" charset="-122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黑体" pitchFamily="2" charset="-122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黑体" pitchFamily="2" charset="-122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黑体" pitchFamily="2" charset="-122"/>
          <a:ea typeface="黑体" pitchFamily="2" charset="-122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黑体" pitchFamily="2" charset="-122"/>
          <a:ea typeface="黑体" pitchFamily="2" charset="-122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黑体" pitchFamily="2" charset="-122"/>
          <a:ea typeface="黑体" pitchFamily="2" charset="-122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黑体" pitchFamily="2" charset="-122"/>
          <a:ea typeface="黑体" pitchFamily="2" charset="-122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黑体" pitchFamily="2" charset="-122"/>
          <a:ea typeface="黑体" pitchFamily="2" charset="-122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10000"/>
        </a:spcBef>
        <a:spcAft>
          <a:spcPct val="0"/>
        </a:spcAft>
        <a:buClr>
          <a:srgbClr val="3F6985"/>
        </a:buClr>
        <a:buFont typeface="Wingdings" pitchFamily="2" charset="2"/>
        <a:buChar char="l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450850" indent="6350" algn="l" rtl="0" eaLnBrk="0" fontAlgn="base" hangingPunct="0">
        <a:lnSpc>
          <a:spcPct val="120000"/>
        </a:lnSpc>
        <a:spcBef>
          <a:spcPct val="10000"/>
        </a:spcBef>
        <a:spcAft>
          <a:spcPct val="0"/>
        </a:spcAft>
        <a:buSzPct val="100000"/>
        <a:buChar char="–"/>
        <a:defRPr sz="1600" b="1">
          <a:solidFill>
            <a:schemeClr val="tx1"/>
          </a:solidFill>
          <a:latin typeface="+mn-lt"/>
          <a:ea typeface="+mn-ea"/>
        </a:defRPr>
      </a:lvl2pPr>
      <a:lvl3pPr marL="900113" indent="14288" algn="l" rtl="0" eaLnBrk="0" fontAlgn="base" hangingPunct="0">
        <a:lnSpc>
          <a:spcPct val="115000"/>
        </a:lnSpc>
        <a:spcBef>
          <a:spcPct val="1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–"/>
        <a:defRPr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SzPct val="100000"/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95300" y="274638"/>
            <a:ext cx="8915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0200"/>
            <a:ext cx="89154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44736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95300" y="6245225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b="0"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4736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84550" y="6245225"/>
            <a:ext cx="31369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b="0"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4736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99300" y="6245225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b="0">
                <a:solidFill>
                  <a:schemeClr val="tx1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fld id="{FE4B3267-144C-47DB-A0D8-B61632F28CA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em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024"/>
          <p:cNvGrpSpPr>
            <a:grpSpLocks/>
          </p:cNvGrpSpPr>
          <p:nvPr/>
        </p:nvGrpSpPr>
        <p:grpSpPr bwMode="auto">
          <a:xfrm>
            <a:off x="651975" y="2705100"/>
            <a:ext cx="8646391" cy="704850"/>
            <a:chOff x="104" y="1654"/>
            <a:chExt cx="6021" cy="494"/>
          </a:xfrm>
        </p:grpSpPr>
        <p:sp>
          <p:nvSpPr>
            <p:cNvPr id="3078" name="Rectangle 2"/>
            <p:cNvSpPr>
              <a:spLocks noChangeArrowheads="1"/>
            </p:cNvSpPr>
            <p:nvPr/>
          </p:nvSpPr>
          <p:spPr bwMode="auto">
            <a:xfrm>
              <a:off x="104" y="1901"/>
              <a:ext cx="576" cy="247"/>
            </a:xfrm>
            <a:prstGeom prst="rect">
              <a:avLst/>
            </a:prstGeom>
            <a:solidFill>
              <a:srgbClr val="800000"/>
            </a:solidFill>
            <a:ln w="12700">
              <a:solidFill>
                <a:srgbClr val="8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endParaRPr lang="zh-CN" altLang="en-US"/>
            </a:p>
          </p:txBody>
        </p:sp>
        <p:sp>
          <p:nvSpPr>
            <p:cNvPr id="3079" name="Line 3"/>
            <p:cNvSpPr>
              <a:spLocks noChangeShapeType="1"/>
            </p:cNvSpPr>
            <p:nvPr/>
          </p:nvSpPr>
          <p:spPr bwMode="auto">
            <a:xfrm>
              <a:off x="104" y="2148"/>
              <a:ext cx="6021" cy="0"/>
            </a:xfrm>
            <a:prstGeom prst="line">
              <a:avLst/>
            </a:prstGeom>
            <a:noFill/>
            <a:ln w="12700">
              <a:solidFill>
                <a:srgbClr val="8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80" name="Rectangle 4"/>
            <p:cNvSpPr>
              <a:spLocks noChangeArrowheads="1"/>
            </p:cNvSpPr>
            <p:nvPr/>
          </p:nvSpPr>
          <p:spPr bwMode="auto">
            <a:xfrm>
              <a:off x="104" y="1654"/>
              <a:ext cx="576" cy="247"/>
            </a:xfrm>
            <a:prstGeom prst="rect">
              <a:avLst/>
            </a:prstGeom>
            <a:solidFill>
              <a:srgbClr val="C0C0C0"/>
            </a:solidFill>
            <a:ln w="12700">
              <a:solidFill>
                <a:srgbClr val="C0C0C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endParaRPr lang="zh-CN" altLang="en-US"/>
            </a:p>
          </p:txBody>
        </p:sp>
      </p:grpSp>
      <p:sp>
        <p:nvSpPr>
          <p:cNvPr id="3075" name="Rectangle 7"/>
          <p:cNvSpPr>
            <a:spLocks noGrp="1" noChangeArrowheads="1"/>
          </p:cNvSpPr>
          <p:nvPr>
            <p:ph type="ctrTitle"/>
          </p:nvPr>
        </p:nvSpPr>
        <p:spPr bwMode="auto">
          <a:xfrm>
            <a:off x="1562325" y="2272925"/>
            <a:ext cx="8420100" cy="1470025"/>
          </a:xfrm>
          <a:ln w="12700">
            <a:miter lim="800000"/>
            <a:headEnd/>
            <a:tailEnd/>
          </a:ln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algn="l">
              <a:lnSpc>
                <a:spcPct val="130000"/>
              </a:lnSpc>
              <a:defRPr/>
            </a:pPr>
            <a:r>
              <a:rPr lang="zh-CN" altLang="en-US" sz="2400" b="1" dirty="0" smtClean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程序述职材料</a:t>
            </a:r>
            <a:r>
              <a:rPr lang="en-US" altLang="zh-CN" sz="2400" b="1" dirty="0" smtClean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——</a:t>
            </a:r>
            <a:r>
              <a:rPr lang="zh-CN" altLang="en-US" sz="2400" b="1" dirty="0">
                <a:solidFill>
                  <a:srgbClr val="FF0000"/>
                </a:solidFill>
                <a:latin typeface="华文中宋" pitchFamily="2" charset="-122"/>
                <a:ea typeface="华文中宋" pitchFamily="2" charset="-122"/>
              </a:rPr>
              <a:t>软件开发</a:t>
            </a:r>
            <a:r>
              <a:rPr lang="zh-CN" altLang="en-US" sz="2400" b="1" dirty="0" smtClean="0">
                <a:solidFill>
                  <a:srgbClr val="FF0000"/>
                </a:solidFill>
                <a:latin typeface="华文中宋" pitchFamily="2" charset="-122"/>
                <a:ea typeface="华文中宋" pitchFamily="2" charset="-122"/>
              </a:rPr>
              <a:t>工程师</a:t>
            </a:r>
            <a:r>
              <a:rPr lang="en-US" altLang="zh-CN" sz="2400" b="1" dirty="0">
                <a:solidFill>
                  <a:srgbClr val="FF0000"/>
                </a:solidFill>
                <a:latin typeface="华文中宋" pitchFamily="2" charset="-122"/>
                <a:ea typeface="华文中宋" pitchFamily="2" charset="-122"/>
              </a:rPr>
              <a:t>(</a:t>
            </a:r>
            <a:r>
              <a:rPr lang="en-US" altLang="zh-CN" sz="2400" b="1" dirty="0" smtClean="0">
                <a:solidFill>
                  <a:srgbClr val="FF0000"/>
                </a:solidFill>
                <a:latin typeface="华文中宋" pitchFamily="2" charset="-122"/>
                <a:ea typeface="华文中宋" pitchFamily="2" charset="-122"/>
              </a:rPr>
              <a:t>P7)</a:t>
            </a:r>
            <a:endParaRPr lang="zh-CN" altLang="en-US" sz="2400" dirty="0" smtClean="0">
              <a:solidFill>
                <a:srgbClr val="FF0000"/>
              </a:solidFill>
              <a:latin typeface="华文中宋" pitchFamily="2" charset="-122"/>
              <a:ea typeface="华文中宋" pitchFamily="2" charset="-122"/>
            </a:endParaRPr>
          </a:p>
        </p:txBody>
      </p:sp>
      <p:sp>
        <p:nvSpPr>
          <p:cNvPr id="3077" name="Rectangle 1061"/>
          <p:cNvSpPr>
            <a:spLocks noChangeArrowheads="1"/>
          </p:cNvSpPr>
          <p:nvPr/>
        </p:nvSpPr>
        <p:spPr bwMode="auto">
          <a:xfrm>
            <a:off x="5370286" y="4141788"/>
            <a:ext cx="3916727" cy="143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hangingPunct="0">
              <a:spcBef>
                <a:spcPct val="50000"/>
              </a:spcBef>
              <a:buClr>
                <a:srgbClr val="3F6985"/>
              </a:buClr>
            </a:pPr>
            <a:r>
              <a:rPr lang="zh-CN" altLang="en-US" sz="1800" dirty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部门</a:t>
            </a:r>
            <a:r>
              <a:rPr lang="zh-CN" altLang="en-US" sz="1800" dirty="0" smtClean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：工程院技术开发部前端开发处</a:t>
            </a:r>
            <a:endParaRPr lang="en-US" altLang="zh-CN" sz="1800" dirty="0">
              <a:solidFill>
                <a:schemeClr val="tx1"/>
              </a:solidFill>
              <a:latin typeface="华文中宋" pitchFamily="2" charset="-122"/>
              <a:ea typeface="华文中宋" pitchFamily="2" charset="-122"/>
              <a:cs typeface="Arial" charset="0"/>
            </a:endParaRPr>
          </a:p>
          <a:p>
            <a:pPr eaLnBrk="0" hangingPunct="0">
              <a:spcBef>
                <a:spcPct val="50000"/>
              </a:spcBef>
              <a:buClr>
                <a:srgbClr val="3F6985"/>
              </a:buClr>
            </a:pPr>
            <a:r>
              <a:rPr lang="zh-CN" altLang="en-US" sz="1800" dirty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姓名</a:t>
            </a:r>
            <a:r>
              <a:rPr lang="zh-CN" altLang="en-US" sz="1800" dirty="0" smtClean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：林生锋</a:t>
            </a:r>
            <a:endParaRPr lang="zh-CN" altLang="en-US" sz="1800" dirty="0">
              <a:solidFill>
                <a:schemeClr val="tx1"/>
              </a:solidFill>
              <a:latin typeface="华文中宋" pitchFamily="2" charset="-122"/>
              <a:ea typeface="华文中宋" pitchFamily="2" charset="-122"/>
              <a:cs typeface="Arial" charset="0"/>
            </a:endParaRPr>
          </a:p>
          <a:p>
            <a:pPr eaLnBrk="0" hangingPunct="0">
              <a:spcBef>
                <a:spcPct val="50000"/>
              </a:spcBef>
              <a:buClr>
                <a:srgbClr val="3F6985"/>
              </a:buClr>
            </a:pPr>
            <a:r>
              <a:rPr lang="zh-CN" altLang="en-US" sz="1800" dirty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日期</a:t>
            </a:r>
            <a:r>
              <a:rPr lang="zh-CN" altLang="en-US" sz="1800" dirty="0" smtClean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：</a:t>
            </a:r>
            <a:r>
              <a:rPr lang="en-US" altLang="zh-CN" sz="1800" dirty="0" smtClean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2015</a:t>
            </a:r>
            <a:r>
              <a:rPr lang="zh-CN" altLang="en-US" sz="1800" dirty="0" smtClean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年</a:t>
            </a:r>
            <a:r>
              <a:rPr lang="en-US" altLang="zh-CN" sz="1800" dirty="0" smtClean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3</a:t>
            </a:r>
            <a:r>
              <a:rPr lang="zh-CN" altLang="en-US" sz="1800" dirty="0" smtClean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月</a:t>
            </a:r>
            <a:r>
              <a:rPr lang="en-US" altLang="zh-CN" sz="1800" dirty="0" smtClean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27</a:t>
            </a:r>
            <a:r>
              <a:rPr lang="zh-CN" altLang="en-US" sz="1800" dirty="0" smtClean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Arial" charset="0"/>
              </a:rPr>
              <a:t>日</a:t>
            </a:r>
            <a:endParaRPr lang="en-US" altLang="zh-CN" sz="1800" dirty="0">
              <a:solidFill>
                <a:schemeClr val="tx1"/>
              </a:solidFill>
              <a:latin typeface="华文中宋" pitchFamily="2" charset="-122"/>
              <a:ea typeface="华文中宋" pitchFamily="2" charset="-122"/>
              <a:cs typeface="Arial" charset="0"/>
            </a:endParaRPr>
          </a:p>
          <a:p>
            <a:pPr algn="ctr" eaLnBrk="0" hangingPunct="0">
              <a:spcBef>
                <a:spcPct val="50000"/>
              </a:spcBef>
              <a:buClr>
                <a:srgbClr val="3F6985"/>
              </a:buClr>
            </a:pPr>
            <a:endParaRPr lang="zh-CN" altLang="en-US" sz="1800" dirty="0">
              <a:solidFill>
                <a:schemeClr val="tx1"/>
              </a:solidFill>
              <a:latin typeface="华文中宋" pitchFamily="2" charset="-122"/>
              <a:ea typeface="华文中宋" pitchFamily="2" charset="-122"/>
              <a:cs typeface="Arial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750" y="23750"/>
            <a:ext cx="2557957" cy="673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>
          <a:xfrm>
            <a:off x="352425" y="192088"/>
            <a:ext cx="8915400" cy="5921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技能展现</a:t>
            </a:r>
            <a:endParaRPr lang="zh-CN" alt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10243" name="文本占位符 4"/>
          <p:cNvSpPr>
            <a:spLocks noGrp="1"/>
          </p:cNvSpPr>
          <p:nvPr>
            <p:ph type="body" sz="half" idx="1"/>
          </p:nvPr>
        </p:nvSpPr>
        <p:spPr>
          <a:xfrm>
            <a:off x="260124" y="1049338"/>
            <a:ext cx="9377362" cy="1410833"/>
          </a:xfrm>
        </p:spPr>
        <p:txBody>
          <a:bodyPr/>
          <a:lstStyle/>
          <a:p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在团队内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开展技术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兴趣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小组的学习与分享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  <a:p>
            <a:pPr>
              <a:buNone/>
            </a:pPr>
            <a:r>
              <a:rPr lang="zh-CN" altLang="en-US" sz="16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  </a:t>
            </a:r>
            <a:r>
              <a:rPr lang="zh-CN" altLang="en-US" sz="1600" dirty="0">
                <a:latin typeface="黑体" pitchFamily="2" charset="-122"/>
                <a:ea typeface="黑体" pitchFamily="2" charset="-122"/>
              </a:rPr>
              <a:t>工作亮点、技能体现：</a:t>
            </a:r>
            <a:endParaRPr lang="en-US" altLang="zh-CN" sz="1600" dirty="0">
              <a:latin typeface="黑体" pitchFamily="2" charset="-122"/>
              <a:ea typeface="黑体" pitchFamily="2" charset="-122"/>
            </a:endParaRPr>
          </a:p>
          <a:p>
            <a:pPr>
              <a:buNone/>
            </a:pPr>
            <a:r>
              <a:rPr lang="zh-CN" altLang="en-US" sz="1600" b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      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“技术兴趣小组”活动开展以拥抱流行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的技术社区来学习技术，学习之余增加与大牛交流的机会，自觉提升自身代码质量，使之达到开源的水平等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。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</p:txBody>
      </p:sp>
      <p:graphicFrame>
        <p:nvGraphicFramePr>
          <p:cNvPr id="58" name="图示 57"/>
          <p:cNvGraphicFramePr/>
          <p:nvPr>
            <p:extLst>
              <p:ext uri="{D42A27DB-BD31-4B8C-83A1-F6EECF244321}">
                <p14:modId xmlns:p14="http://schemas.microsoft.com/office/powerpoint/2010/main" xmlns="" val="2180934412"/>
              </p:ext>
            </p:extLst>
          </p:nvPr>
        </p:nvGraphicFramePr>
        <p:xfrm>
          <a:off x="1145150" y="2550510"/>
          <a:ext cx="7329949" cy="3623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9" name="图片 5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850954" y="2306707"/>
            <a:ext cx="6093349" cy="407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52313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>
          <a:xfrm>
            <a:off x="352425" y="192088"/>
            <a:ext cx="8915400" cy="5921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技能展现</a:t>
            </a:r>
            <a:endParaRPr lang="zh-CN" alt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10243" name="文本占位符 4"/>
          <p:cNvSpPr>
            <a:spLocks noGrp="1"/>
          </p:cNvSpPr>
          <p:nvPr>
            <p:ph type="body" sz="half" idx="1"/>
          </p:nvPr>
        </p:nvSpPr>
        <p:spPr>
          <a:xfrm>
            <a:off x="427038" y="1096962"/>
            <a:ext cx="9180512" cy="724581"/>
          </a:xfrm>
        </p:spPr>
        <p:txBody>
          <a:bodyPr/>
          <a:lstStyle/>
          <a:p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智慧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旅游</a:t>
            </a:r>
            <a:r>
              <a:rPr lang="en-US" altLang="zh-CN" sz="1600" b="0" dirty="0">
                <a:latin typeface="黑体" pitchFamily="2" charset="-122"/>
                <a:ea typeface="黑体" pitchFamily="2" charset="-122"/>
              </a:rPr>
              <a:t>--3D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全景虚拟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游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  <a:p>
            <a:pPr marL="0" indent="0">
              <a:buNone/>
            </a:pPr>
            <a:r>
              <a:rPr lang="en-US" altLang="zh-CN" sz="1600" b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en-US" altLang="zh-CN" sz="16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  </a:t>
            </a:r>
            <a:r>
              <a:rPr lang="zh-CN" altLang="en-US" sz="1600" dirty="0" smtClean="0">
                <a:latin typeface="黑体" pitchFamily="2" charset="-122"/>
                <a:ea typeface="黑体" pitchFamily="2" charset="-122"/>
              </a:rPr>
              <a:t>工作</a:t>
            </a:r>
            <a:r>
              <a:rPr lang="zh-CN" altLang="en-US" sz="1600" dirty="0">
                <a:latin typeface="黑体" pitchFamily="2" charset="-122"/>
                <a:ea typeface="黑体" pitchFamily="2" charset="-122"/>
              </a:rPr>
              <a:t>亮点、技能体现</a:t>
            </a:r>
            <a:r>
              <a:rPr lang="zh-CN" altLang="en-US" sz="1600" dirty="0" smtClean="0">
                <a:latin typeface="黑体" pitchFamily="2" charset="-122"/>
                <a:ea typeface="黑体" pitchFamily="2" charset="-122"/>
              </a:rPr>
              <a:t>：</a:t>
            </a:r>
            <a:endParaRPr lang="en-US" altLang="zh-CN" sz="1600" dirty="0" smtClean="0">
              <a:latin typeface="黑体" pitchFamily="2" charset="-122"/>
              <a:ea typeface="黑体" pitchFamily="2" charset="-122"/>
            </a:endParaRPr>
          </a:p>
          <a:p>
            <a:pPr marL="0" indent="0">
              <a:buNone/>
            </a:pPr>
            <a:r>
              <a:rPr lang="en-US" altLang="zh-CN" sz="1600" b="0" dirty="0" smtClean="0">
                <a:latin typeface="黑体" pitchFamily="2" charset="-122"/>
                <a:ea typeface="黑体" pitchFamily="2" charset="-122"/>
              </a:rPr>
              <a:t>  </a:t>
            </a:r>
            <a:endParaRPr lang="en-US" altLang="zh-CN" sz="1600" b="0" dirty="0" smtClean="0">
              <a:solidFill>
                <a:srgbClr val="FF0000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72670" y="1821543"/>
            <a:ext cx="8525329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、技术说明</a:t>
            </a:r>
            <a:endParaRPr lang="en-US" altLang="zh-CN" dirty="0">
              <a:solidFill>
                <a:schemeClr val="tx1"/>
              </a:solidFill>
              <a:latin typeface="黑体" pitchFamily="2" charset="-122"/>
              <a:ea typeface="黑体" pitchFamily="2" charset="-122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运用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了</a:t>
            </a:r>
            <a:r>
              <a:rPr lang="en-US" altLang="zh-CN" b="0" dirty="0" err="1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jquery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相关技术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运用</a:t>
            </a:r>
            <a:r>
              <a:rPr lang="en-US" altLang="zh-CN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html5 canvas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和离线缓存技术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b="0" dirty="0" err="1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WebView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离线缓存技术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 2</a:t>
            </a:r>
            <a:r>
              <a:rPr lang="zh-CN" altLang="en-US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、难点</a:t>
            </a:r>
            <a:r>
              <a:rPr lang="zh-CN" altLang="en-US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说明</a:t>
            </a:r>
            <a:endParaRPr lang="zh-CN" altLang="en-US" dirty="0">
              <a:solidFill>
                <a:schemeClr val="tx1"/>
              </a:solidFill>
              <a:latin typeface="黑体" pitchFamily="2" charset="-122"/>
              <a:ea typeface="黑体" pitchFamily="2" charset="-122"/>
            </a:endParaRPr>
          </a:p>
          <a:p>
            <a:pPr marL="80010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热点绘制实现：根据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后台传过来的坐标点，比对当前屏幕的长宽，然后算出想对应在当前屏幕的位置，然后通过相关</a:t>
            </a:r>
            <a:r>
              <a:rPr lang="en-US" altLang="zh-CN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html5 canvas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绘图技术把文字绘制到图片上</a:t>
            </a:r>
          </a:p>
          <a:p>
            <a:pPr marL="80010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离线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状态下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访问：</a:t>
            </a:r>
            <a:r>
              <a:rPr lang="en-US" altLang="zh-CN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 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客户端运用</a:t>
            </a:r>
            <a:r>
              <a:rPr lang="en-US" altLang="zh-CN" b="0" dirty="0" err="1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Web</a:t>
            </a:r>
            <a:r>
              <a:rPr lang="en-US" altLang="zh-CN" b="0" dirty="0" err="1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View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离线缓存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技术和</a:t>
            </a:r>
            <a:r>
              <a:rPr lang="en-US" altLang="zh-CN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html5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离线应用程序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缓存技术，服务端使用</a:t>
            </a:r>
            <a:r>
              <a:rPr lang="en-US" altLang="zh-CN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ASP.NET </a:t>
            </a:r>
            <a:r>
              <a:rPr lang="en-US" altLang="zh-CN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MVC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的</a:t>
            </a:r>
            <a:r>
              <a:rPr lang="en-US" altLang="zh-CN" b="0" dirty="0" err="1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FileResult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来生成所需要的清单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文件，并利用</a:t>
            </a:r>
            <a:r>
              <a:rPr lang="en-US" altLang="zh-CN" b="0" dirty="0" err="1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Redis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技术进行缓存</a:t>
            </a:r>
            <a:endParaRPr lang="en-US" altLang="zh-CN" b="0" dirty="0">
              <a:solidFill>
                <a:schemeClr val="tx1"/>
              </a:solidFill>
              <a:latin typeface="黑体" pitchFamily="2" charset="-122"/>
              <a:ea typeface="黑体" pitchFamily="2" charset="-122"/>
            </a:endParaRPr>
          </a:p>
          <a:p>
            <a:pPr marL="80010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滑动过程卡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顿的问题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，引入</a:t>
            </a:r>
            <a:r>
              <a:rPr lang="en-US" altLang="zh-CN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panorama.js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插件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，实现更好的手势操作</a:t>
            </a:r>
            <a:endParaRPr lang="zh-CN" altLang="en-US" b="0" dirty="0">
              <a:solidFill>
                <a:schemeClr val="tx1"/>
              </a:solidFill>
              <a:latin typeface="黑体" pitchFamily="2" charset="-122"/>
              <a:ea typeface="黑体" pitchFamily="2" charset="-122"/>
            </a:endParaRPr>
          </a:p>
          <a:p>
            <a:pPr marL="80010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保证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图片在不同机子上不会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变形：后台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在上传相关图片的时候，会有最小匹配的高度</a:t>
            </a:r>
            <a:r>
              <a:rPr lang="en-US" altLang="zh-CN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480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进行上传，然后前端把图片进行等比的放大，这样就保证的图片在不同机型上不会失真</a:t>
            </a:r>
          </a:p>
          <a:p>
            <a:pPr marL="80010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点击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热点的时候通过改变当前的背景图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以及热点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，用来替代</a:t>
            </a:r>
            <a:r>
              <a:rPr lang="en-US" altLang="zh-CN" b="0" dirty="0" err="1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url</a:t>
            </a:r>
            <a:r>
              <a:rPr lang="zh-CN" altLang="en-US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跳</a:t>
            </a:r>
            <a:r>
              <a:rPr lang="zh-CN" altLang="en-US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转，提高用户体验</a:t>
            </a:r>
            <a:endParaRPr lang="zh-CN" altLang="en-US" b="0" dirty="0">
              <a:solidFill>
                <a:schemeClr val="tx1"/>
              </a:solidFill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35333" y="1096962"/>
            <a:ext cx="9321414" cy="519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17349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>
          <a:xfrm>
            <a:off x="352425" y="192088"/>
            <a:ext cx="8915400" cy="5921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技能展现</a:t>
            </a:r>
            <a:endParaRPr lang="zh-CN" alt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10243" name="文本占位符 4"/>
          <p:cNvSpPr>
            <a:spLocks noGrp="1"/>
          </p:cNvSpPr>
          <p:nvPr>
            <p:ph type="body" sz="half" idx="1"/>
          </p:nvPr>
        </p:nvSpPr>
        <p:spPr>
          <a:xfrm>
            <a:off x="260124" y="1049338"/>
            <a:ext cx="9473536" cy="2010056"/>
          </a:xfrm>
        </p:spPr>
        <p:txBody>
          <a:bodyPr/>
          <a:lstStyle/>
          <a:p>
            <a:r>
              <a:rPr lang="en-US" altLang="zh-CN" sz="1600" b="0" dirty="0" smtClean="0">
                <a:latin typeface="黑体" pitchFamily="2" charset="-122"/>
                <a:ea typeface="黑体" pitchFamily="2" charset="-122"/>
              </a:rPr>
              <a:t>101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同学派</a:t>
            </a:r>
            <a:r>
              <a:rPr lang="en-US" altLang="zh-CN" sz="1600" b="0" dirty="0" smtClean="0">
                <a:latin typeface="黑体" pitchFamily="2" charset="-122"/>
                <a:ea typeface="黑体" pitchFamily="2" charset="-122"/>
              </a:rPr>
              <a:t>-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相册照片加载和渲染优化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  <a:p>
            <a:pPr>
              <a:buFont typeface="Wingdings" pitchFamily="2" charset="2"/>
              <a:buNone/>
            </a:pPr>
            <a:r>
              <a:rPr lang="zh-CN" altLang="en-US" sz="16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  </a:t>
            </a:r>
            <a:r>
              <a:rPr lang="zh-CN" altLang="en-US" sz="1600" dirty="0" smtClean="0">
                <a:latin typeface="黑体" pitchFamily="2" charset="-122"/>
                <a:ea typeface="黑体" pitchFamily="2" charset="-122"/>
              </a:rPr>
              <a:t>工作亮点、技能体现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：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  <a:p>
            <a:pPr>
              <a:buNone/>
            </a:pPr>
            <a:r>
              <a:rPr lang="zh-CN" altLang="en-US" sz="1600" b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      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通过自定义界面组件的方式，解决因原先界面组件的复用度低导致界面频繁重绘性能低下问题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。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  <a:p>
            <a:pPr>
              <a:buNone/>
            </a:pP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在图片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加载优化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方面，采用开源的</a:t>
            </a:r>
            <a:r>
              <a:rPr lang="en-US" altLang="zh-CN" sz="1600" b="0" dirty="0" smtClean="0">
                <a:latin typeface="黑体" pitchFamily="2" charset="-122"/>
                <a:ea typeface="黑体" pitchFamily="2" charset="-122"/>
              </a:rPr>
              <a:t>Universal-Image-Loader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组件，利用它多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线程图片加载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，内存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和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本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  <a:p>
            <a:pPr>
              <a:buNone/>
            </a:pP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地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磁盘高速缓存等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特性来提升图片加载速度和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优化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内存占用等。在图片画廊展示功能实现上，通过剥离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  <a:p>
            <a:pPr>
              <a:buNone/>
            </a:pP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原生</a:t>
            </a:r>
            <a:r>
              <a:rPr lang="en-US" altLang="zh-CN" sz="1600" b="0" dirty="0" err="1" smtClean="0">
                <a:latin typeface="黑体" pitchFamily="2" charset="-122"/>
                <a:ea typeface="黑体" pitchFamily="2" charset="-122"/>
              </a:rPr>
              <a:t>Camera_Rom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画廊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进行二次开发实现流畅的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图片画廊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展示功能。</a:t>
            </a:r>
            <a:endParaRPr lang="zh-CN" altLang="en-US" sz="1600" b="0" dirty="0">
              <a:latin typeface="黑体" pitchFamily="2" charset="-122"/>
              <a:ea typeface="黑体" pitchFamily="2" charset="-122"/>
            </a:endParaRPr>
          </a:p>
          <a:p>
            <a:pPr>
              <a:buNone/>
            </a:pPr>
            <a:endParaRPr lang="en-US" altLang="zh-CN" sz="1600" b="0" dirty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998885" y="2991027"/>
            <a:ext cx="5509990" cy="344374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16932" y="965462"/>
            <a:ext cx="8750893" cy="546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29727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>
          <a:xfrm>
            <a:off x="352425" y="192088"/>
            <a:ext cx="8915400" cy="5921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技能展现</a:t>
            </a:r>
            <a:endParaRPr lang="zh-CN" alt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6" name="矩形 7"/>
          <p:cNvSpPr>
            <a:spLocks noChangeArrowheads="1"/>
          </p:cNvSpPr>
          <p:nvPr/>
        </p:nvSpPr>
        <p:spPr bwMode="auto">
          <a:xfrm>
            <a:off x="314325" y="1029319"/>
            <a:ext cx="9401175" cy="545720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120000"/>
              </a:lnSpc>
              <a:buClr>
                <a:srgbClr val="3F6985"/>
              </a:buClr>
              <a:buFont typeface="Wingdings" pitchFamily="2" charset="2"/>
              <a:buChar char="Ø"/>
              <a:defRPr/>
            </a:pPr>
            <a:r>
              <a:rPr lang="zh-CN" altLang="en-US" sz="2000" dirty="0" smtClean="0">
                <a:solidFill>
                  <a:srgbClr val="006666"/>
                </a:solidFill>
                <a:latin typeface="黑体" pitchFamily="2" charset="-122"/>
                <a:ea typeface="黑体" pitchFamily="2" charset="-122"/>
              </a:rPr>
              <a:t>技能展现：</a:t>
            </a:r>
            <a:r>
              <a:rPr lang="en-US" altLang="zh-CN" sz="2000" dirty="0" smtClean="0">
                <a:solidFill>
                  <a:srgbClr val="006666"/>
                </a:solidFill>
                <a:latin typeface="黑体" pitchFamily="2" charset="-122"/>
                <a:ea typeface="黑体" pitchFamily="2" charset="-122"/>
              </a:rPr>
              <a:t>【91</a:t>
            </a:r>
            <a:r>
              <a:rPr lang="zh-CN" altLang="en-US" sz="2000" dirty="0">
                <a:solidFill>
                  <a:srgbClr val="006666"/>
                </a:solidFill>
                <a:latin typeface="黑体" pitchFamily="2" charset="-122"/>
                <a:ea typeface="黑体" pitchFamily="2" charset="-122"/>
              </a:rPr>
              <a:t>云商</a:t>
            </a:r>
            <a:r>
              <a:rPr lang="zh-CN" altLang="en-US" sz="2000" dirty="0" smtClean="0">
                <a:solidFill>
                  <a:srgbClr val="006666"/>
                </a:solidFill>
                <a:latin typeface="黑体" pitchFamily="2" charset="-122"/>
                <a:ea typeface="黑体" pitchFamily="2" charset="-122"/>
              </a:rPr>
              <a:t>城</a:t>
            </a:r>
            <a:r>
              <a:rPr lang="en-US" altLang="zh-CN" sz="2000" dirty="0" smtClean="0">
                <a:solidFill>
                  <a:srgbClr val="006666"/>
                </a:solidFill>
                <a:latin typeface="黑体" pitchFamily="2" charset="-122"/>
                <a:ea typeface="黑体" pitchFamily="2" charset="-122"/>
              </a:rPr>
              <a:t>】-</a:t>
            </a:r>
            <a:r>
              <a:rPr lang="zh-CN" altLang="en-US" sz="2000" dirty="0" smtClean="0">
                <a:solidFill>
                  <a:srgbClr val="006666"/>
                </a:solidFill>
                <a:latin typeface="黑体" pitchFamily="2" charset="-122"/>
                <a:ea typeface="黑体" pitchFamily="2" charset="-122"/>
              </a:rPr>
              <a:t>数据</a:t>
            </a:r>
            <a:r>
              <a:rPr lang="zh-CN" altLang="en-US" sz="2000" dirty="0">
                <a:solidFill>
                  <a:srgbClr val="006666"/>
                </a:solidFill>
                <a:latin typeface="黑体" pitchFamily="2" charset="-122"/>
                <a:ea typeface="黑体" pitchFamily="2" charset="-122"/>
              </a:rPr>
              <a:t>中心架构</a:t>
            </a:r>
            <a:r>
              <a:rPr lang="zh-CN" altLang="en-US" sz="2000" dirty="0" smtClean="0">
                <a:solidFill>
                  <a:srgbClr val="006666"/>
                </a:solidFill>
                <a:latin typeface="黑体" pitchFamily="2" charset="-122"/>
                <a:ea typeface="黑体" pitchFamily="2" charset="-122"/>
              </a:rPr>
              <a:t>体系</a:t>
            </a:r>
            <a:endParaRPr lang="en-US" altLang="zh-CN" sz="2000" dirty="0" smtClean="0">
              <a:solidFill>
                <a:srgbClr val="006666"/>
              </a:solidFill>
              <a:latin typeface="黑体" pitchFamily="2" charset="-122"/>
              <a:ea typeface="黑体" pitchFamily="2" charset="-122"/>
            </a:endParaRPr>
          </a:p>
          <a:p>
            <a:pPr marL="342900" indent="-342900">
              <a:lnSpc>
                <a:spcPct val="120000"/>
              </a:lnSpc>
              <a:buClr>
                <a:srgbClr val="3F6985"/>
              </a:buClr>
              <a:buFont typeface="Wingdings" pitchFamily="2" charset="2"/>
              <a:buChar char="Ø"/>
              <a:defRPr/>
            </a:pPr>
            <a:endParaRPr lang="en-US" altLang="zh-CN" sz="2000" dirty="0" smtClean="0">
              <a:solidFill>
                <a:srgbClr val="006666"/>
              </a:solidFill>
              <a:latin typeface="黑体" pitchFamily="2" charset="-122"/>
              <a:ea typeface="黑体" pitchFamily="2" charset="-122"/>
            </a:endParaRPr>
          </a:p>
          <a:p>
            <a:r>
              <a:rPr lang="zh-CN" altLang="en-US" sz="18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需求背景：</a:t>
            </a:r>
            <a:endParaRPr lang="en-US" altLang="zh-CN" sz="18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en-US" altLang="zh-CN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91</a:t>
            </a:r>
            <a:r>
              <a:rPr lang="zh-CN" altLang="en-US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云商城汇聚了许多第三方优质商品数据，其数据量比较大，同时必须具备快度响应请求；由于接入方的多样性，需要统一的分发控制体系来验证接入方的身份；不同的接入方根据应用场景的不同需要个性化的商品数据，需要对数据做分析、打标签等。基于以上情况，架构一个数据中心以支持业务需求。</a:t>
            </a:r>
            <a:endParaRPr lang="en-US" altLang="zh-CN" sz="16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1800" b="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8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设计思路：</a:t>
            </a:r>
          </a:p>
          <a:p>
            <a:r>
              <a:rPr lang="en-US" altLang="zh-CN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    91</a:t>
            </a:r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云商城数据中心由数据抓取、数据存储、数据分析、分发控制、开放接口、接入审核、监控中心七大体系构成。数据中心框架采用</a:t>
            </a:r>
            <a:r>
              <a:rPr lang="en-US" altLang="zh-CN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MVC</a:t>
            </a:r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开发模式，数据缓存方面采用开源的</a:t>
            </a:r>
            <a:r>
              <a:rPr lang="en-US" altLang="zh-CN" sz="1600" b="0" dirty="0" err="1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Redis</a:t>
            </a:r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缓存。接口权限授权验证采用国际通用的</a:t>
            </a:r>
            <a:r>
              <a:rPr lang="en-US" altLang="zh-CN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OAuth2.0</a:t>
            </a:r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标准协议，作为用户身份验证与授权协议，支持网站、手机客户端、桌面客户端。</a:t>
            </a:r>
            <a:endParaRPr lang="en-US" altLang="zh-CN" sz="1600" b="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1800" b="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8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技术难点及解决方案：</a:t>
            </a:r>
            <a:endParaRPr lang="en-US" altLang="zh-CN" sz="1800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、如何解决商品数据</a:t>
            </a:r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量大</a:t>
            </a:r>
            <a:r>
              <a:rPr lang="zh-CN" altLang="en-US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，查找商品</a:t>
            </a:r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数据</a:t>
            </a:r>
            <a:r>
              <a:rPr lang="zh-CN" altLang="en-US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慢的问题，</a:t>
            </a:r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解决方案：</a:t>
            </a:r>
            <a:r>
              <a:rPr lang="zh-CN" altLang="en-US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sz="1600" b="0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coreseek</a:t>
            </a:r>
            <a:r>
              <a:rPr lang="zh-CN" altLang="en-US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搜索引擎</a:t>
            </a:r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sz="1600" b="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、如何解决高</a:t>
            </a:r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访问量对数据库的频繁</a:t>
            </a:r>
            <a:r>
              <a:rPr lang="zh-CN" altLang="en-US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操作问题，</a:t>
            </a:r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解决方案</a:t>
            </a:r>
            <a:r>
              <a:rPr lang="zh-CN" altLang="en-US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：采用分布式</a:t>
            </a:r>
            <a:r>
              <a:rPr lang="en-US" altLang="zh-CN" sz="1600" b="0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redis</a:t>
            </a:r>
            <a:r>
              <a:rPr lang="zh-CN" altLang="en-US" sz="1600" b="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缓存，</a:t>
            </a:r>
            <a:r>
              <a:rPr lang="zh-CN" altLang="en-US" sz="1600" b="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架设分布式数据库服务器，实现读写分离；</a:t>
            </a:r>
            <a:endParaRPr lang="en-US" altLang="zh-CN" sz="1600" b="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zh-CN" altLang="en-US" sz="2000" dirty="0" smtClean="0">
              <a:solidFill>
                <a:schemeClr val="tx1"/>
              </a:solidFill>
            </a:endParaRPr>
          </a:p>
          <a:p>
            <a:endParaRPr lang="en-US" altLang="zh-CN" sz="2000" b="0" dirty="0" smtClean="0">
              <a:solidFill>
                <a:schemeClr val="tx1"/>
              </a:solidFill>
            </a:endParaRPr>
          </a:p>
          <a:p>
            <a:pPr marL="342900" indent="-342900" eaLnBrk="0" hangingPunct="0">
              <a:lnSpc>
                <a:spcPct val="120000"/>
              </a:lnSpc>
              <a:buClr>
                <a:srgbClr val="3F6985"/>
              </a:buClr>
              <a:defRPr/>
            </a:pPr>
            <a:endParaRPr lang="zh-CN" altLang="en-US" sz="2000" b="0" dirty="0">
              <a:solidFill>
                <a:srgbClr val="006666"/>
              </a:solidFill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>
          <a:xfrm>
            <a:off x="352425" y="192088"/>
            <a:ext cx="8915400" cy="5921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技能展现</a:t>
            </a:r>
            <a:endParaRPr lang="zh-CN" alt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6" name="矩形 7"/>
          <p:cNvSpPr>
            <a:spLocks noChangeArrowheads="1"/>
          </p:cNvSpPr>
          <p:nvPr/>
        </p:nvSpPr>
        <p:spPr bwMode="auto">
          <a:xfrm>
            <a:off x="314325" y="1029319"/>
            <a:ext cx="9401175" cy="545720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1800" dirty="0" smtClean="0">
                <a:solidFill>
                  <a:srgbClr val="000000"/>
                </a:solidFill>
              </a:rPr>
              <a:t>数据中心架构图：</a:t>
            </a:r>
            <a:endParaRPr lang="en-US" altLang="zh-CN" sz="1800" dirty="0" smtClean="0">
              <a:solidFill>
                <a:srgbClr val="000000"/>
              </a:solidFill>
            </a:endParaRPr>
          </a:p>
          <a:p>
            <a:endParaRPr lang="en-US" altLang="zh-CN" sz="1800" b="0" dirty="0" smtClean="0">
              <a:solidFill>
                <a:srgbClr val="000000"/>
              </a:solidFill>
            </a:endParaRPr>
          </a:p>
          <a:p>
            <a:endParaRPr lang="zh-CN" altLang="en-US" sz="2000" dirty="0" smtClean="0">
              <a:solidFill>
                <a:srgbClr val="000000"/>
              </a:solidFill>
            </a:endParaRPr>
          </a:p>
          <a:p>
            <a:endParaRPr lang="en-US" altLang="zh-CN" sz="2000" b="0" dirty="0" smtClean="0">
              <a:solidFill>
                <a:srgbClr val="000000"/>
              </a:solidFill>
            </a:endParaRPr>
          </a:p>
          <a:p>
            <a:pPr marL="342900" indent="-342900">
              <a:lnSpc>
                <a:spcPct val="120000"/>
              </a:lnSpc>
              <a:buClr>
                <a:srgbClr val="3F6985"/>
              </a:buClr>
              <a:defRPr/>
            </a:pPr>
            <a:endParaRPr lang="zh-CN" altLang="en-US" sz="2000" b="0" dirty="0">
              <a:solidFill>
                <a:srgbClr val="006666"/>
              </a:solidFill>
              <a:latin typeface="黑体"/>
              <a:ea typeface="黑体"/>
              <a:cs typeface="+mj-cs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447925" y="1138238"/>
            <a:ext cx="5276850" cy="509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313740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>
          <a:xfrm>
            <a:off x="352425" y="192088"/>
            <a:ext cx="8915400" cy="5921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技能展现</a:t>
            </a:r>
            <a:endParaRPr lang="zh-CN" alt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6" name="矩形 7"/>
          <p:cNvSpPr>
            <a:spLocks noChangeArrowheads="1"/>
          </p:cNvSpPr>
          <p:nvPr/>
        </p:nvSpPr>
        <p:spPr bwMode="auto">
          <a:xfrm>
            <a:off x="314325" y="1029319"/>
            <a:ext cx="9401175" cy="545720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120000"/>
              </a:lnSpc>
              <a:buClr>
                <a:srgbClr val="3F6985"/>
              </a:buClr>
              <a:buFont typeface="Wingdings" pitchFamily="2" charset="2"/>
              <a:buChar char="Ø"/>
              <a:defRPr/>
            </a:pPr>
            <a:r>
              <a:rPr lang="zh-CN" altLang="en-US" sz="2000" dirty="0" smtClean="0">
                <a:solidFill>
                  <a:srgbClr val="006666"/>
                </a:solidFill>
                <a:latin typeface="微软雅黑" pitchFamily="34" charset="-122"/>
                <a:ea typeface="微软雅黑" pitchFamily="34" charset="-122"/>
              </a:rPr>
              <a:t>技能展现：</a:t>
            </a:r>
            <a:r>
              <a:rPr lang="en-US" altLang="zh-CN" sz="2000" dirty="0" smtClean="0">
                <a:solidFill>
                  <a:srgbClr val="006666"/>
                </a:solidFill>
                <a:latin typeface="微软雅黑" pitchFamily="34" charset="-122"/>
                <a:ea typeface="微软雅黑" pitchFamily="34" charset="-122"/>
              </a:rPr>
              <a:t>【91</a:t>
            </a:r>
            <a:r>
              <a:rPr lang="zh-CN" altLang="en-US" sz="2000" dirty="0" smtClean="0">
                <a:solidFill>
                  <a:srgbClr val="006666"/>
                </a:solidFill>
                <a:latin typeface="微软雅黑" pitchFamily="34" charset="-122"/>
                <a:ea typeface="微软雅黑" pitchFamily="34" charset="-122"/>
              </a:rPr>
              <a:t>快安助手</a:t>
            </a:r>
            <a:r>
              <a:rPr lang="en-US" altLang="zh-CN" sz="2000" dirty="0" smtClean="0">
                <a:solidFill>
                  <a:srgbClr val="006666"/>
                </a:solidFill>
                <a:latin typeface="微软雅黑" pitchFamily="34" charset="-122"/>
                <a:ea typeface="微软雅黑" pitchFamily="34" charset="-122"/>
              </a:rPr>
              <a:t>】-</a:t>
            </a:r>
            <a:r>
              <a:rPr lang="zh-CN" altLang="en-US" sz="2000" dirty="0" smtClean="0">
                <a:solidFill>
                  <a:srgbClr val="006666"/>
                </a:solidFill>
                <a:latin typeface="微软雅黑" pitchFamily="34" charset="-122"/>
                <a:ea typeface="微软雅黑" pitchFamily="34" charset="-122"/>
              </a:rPr>
              <a:t>资源离线缓存架构设计</a:t>
            </a:r>
            <a:endParaRPr lang="en-US" altLang="zh-CN" sz="2000" dirty="0" smtClean="0">
              <a:solidFill>
                <a:srgbClr val="006666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lnSpc>
                <a:spcPct val="120000"/>
              </a:lnSpc>
              <a:buClr>
                <a:srgbClr val="3F6985"/>
              </a:buClr>
              <a:buFont typeface="Wingdings" pitchFamily="2" charset="2"/>
              <a:buChar char="Ø"/>
              <a:defRPr/>
            </a:pPr>
            <a:endParaRPr lang="en-US" altLang="zh-CN" sz="2000" dirty="0" smtClean="0">
              <a:solidFill>
                <a:srgbClr val="006666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8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需求背景：</a:t>
            </a:r>
            <a:endParaRPr lang="en-US" altLang="zh-CN" sz="18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      由于</a:t>
            </a:r>
            <a:r>
              <a:rPr lang="zh-CN" altLang="en-US" sz="1600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快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安助手的应用场景是</a:t>
            </a:r>
            <a:r>
              <a:rPr lang="zh-CN" altLang="en-US" sz="1600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线下渠道（高校、机场、加油站、商场等），网络环境参差不齐，甚至有可能会出现无网络。为了解决这个问题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，在网络通畅情况下，需要把常用的和已经访问过的资源和数据进行本地离线缓存。</a:t>
            </a:r>
            <a:endParaRPr lang="zh-CN" altLang="en-US" sz="1600" b="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1800" b="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8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设计思路：</a:t>
            </a:r>
          </a:p>
          <a:p>
            <a:r>
              <a:rPr lang="en-US" altLang="zh-CN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      </a:t>
            </a:r>
            <a:r>
              <a:rPr lang="zh-CN" altLang="en-US" sz="1600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整个应用采用MVVM模式，实现</a:t>
            </a:r>
            <a:r>
              <a:rPr lang="en-US" altLang="zh-CN" sz="1600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UI</a:t>
            </a:r>
            <a:r>
              <a:rPr lang="zh-CN" altLang="en-US" sz="1600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逻辑、呈现逻辑和状态控制、数据与业务逻辑的分离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。离线缓存设计通过在本地增加</a:t>
            </a:r>
            <a:r>
              <a:rPr lang="en-US" altLang="zh-CN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SQLite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数据库来存储对应的资源数据，后台服务下载线程读取</a:t>
            </a:r>
            <a:r>
              <a:rPr lang="en-US" altLang="zh-CN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SQLite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中的资源数据解析并异步请求服务端下载相应资源。如果本地不存在相应资源，就直接下载资源，如果本地存在相应资源，则校验其文件哈希值一致性，当不一致时，才向服务端请求下载资源，否则就不进行下载资源。</a:t>
            </a:r>
            <a:endParaRPr lang="en-US" altLang="zh-CN" sz="1600" b="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en-US" altLang="zh-CN" sz="1600" b="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8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技术难点及解决方案：</a:t>
            </a:r>
            <a:endParaRPr lang="en-US" altLang="zh-CN" sz="18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、如何快度有效的查找并验证资源的有效性和完整性，解决方案：将资源的下载地址字符串</a:t>
            </a:r>
            <a:r>
              <a:rPr lang="en-US" altLang="zh-CN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MD5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后，做为主键值进行查找，通过比较本地资源文件的</a:t>
            </a:r>
            <a:r>
              <a:rPr lang="zh-CN" altLang="en-US" sz="1600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哈希值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一致性来判断</a:t>
            </a:r>
            <a:r>
              <a:rPr lang="zh-CN" altLang="en-US" sz="1600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资源的有效性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sz="1600" b="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600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、如何有效提高资源的下载速度并减少网络流量，解决方案：采用多线程下载和</a:t>
            </a:r>
            <a:r>
              <a:rPr lang="zh-CN" altLang="en-US" sz="1600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断点续载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来提高下载速度并</a:t>
            </a:r>
            <a:r>
              <a:rPr lang="zh-CN" altLang="en-US" sz="1600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减少网络流量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；</a:t>
            </a:r>
            <a:endParaRPr lang="en-US" altLang="zh-CN" sz="1600" b="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600" b="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1600" dirty="0">
                <a:solidFill>
                  <a:schemeClr val="tx1"/>
                </a:solidFill>
              </a:rPr>
              <a:t> </a:t>
            </a:r>
            <a:r>
              <a:rPr lang="zh-CN" altLang="en-US" sz="1600" b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采用MVVM模式，使得应用的各层次充分解偶，提高应用的扩展性和可维护性；</a:t>
            </a:r>
            <a:endParaRPr lang="en-US" altLang="zh-CN" sz="1600" b="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zh-CN" altLang="en-US" sz="2000" dirty="0" smtClean="0">
              <a:solidFill>
                <a:srgbClr val="000000"/>
              </a:solidFill>
            </a:endParaRPr>
          </a:p>
          <a:p>
            <a:endParaRPr lang="en-US" altLang="zh-CN" sz="2000" b="0" dirty="0" smtClean="0">
              <a:solidFill>
                <a:srgbClr val="000000"/>
              </a:solidFill>
            </a:endParaRPr>
          </a:p>
          <a:p>
            <a:pPr marL="342900" indent="-342900">
              <a:lnSpc>
                <a:spcPct val="120000"/>
              </a:lnSpc>
              <a:buClr>
                <a:srgbClr val="3F6985"/>
              </a:buClr>
              <a:defRPr/>
            </a:pPr>
            <a:endParaRPr lang="zh-CN" altLang="en-US" sz="2000" b="0" dirty="0">
              <a:solidFill>
                <a:srgbClr val="006666"/>
              </a:solidFill>
              <a:latin typeface="黑体"/>
              <a:ea typeface="黑体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2722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>
          <a:xfrm>
            <a:off x="352425" y="192088"/>
            <a:ext cx="8915400" cy="5921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技能展现</a:t>
            </a:r>
            <a:endParaRPr lang="zh-CN" alt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6" name="矩形 7"/>
          <p:cNvSpPr>
            <a:spLocks noChangeArrowheads="1"/>
          </p:cNvSpPr>
          <p:nvPr/>
        </p:nvSpPr>
        <p:spPr bwMode="auto">
          <a:xfrm>
            <a:off x="314325" y="1029319"/>
            <a:ext cx="9401175" cy="545720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1800" dirty="0" smtClean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快安助手客户端：</a:t>
            </a:r>
            <a:endParaRPr lang="en-US" altLang="zh-CN" sz="1800" dirty="0" smtClean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800" b="0" dirty="0" smtClean="0">
                <a:solidFill>
                  <a:srgbClr val="000000"/>
                </a:solidFill>
              </a:rPr>
              <a:t>       </a:t>
            </a:r>
            <a:endParaRPr lang="zh-CN" altLang="en-US" sz="2000" dirty="0" smtClean="0">
              <a:solidFill>
                <a:srgbClr val="000000"/>
              </a:solidFill>
            </a:endParaRPr>
          </a:p>
          <a:p>
            <a:endParaRPr lang="en-US" altLang="zh-CN" sz="2000" b="0" dirty="0" smtClean="0">
              <a:solidFill>
                <a:srgbClr val="000000"/>
              </a:solidFill>
            </a:endParaRPr>
          </a:p>
          <a:p>
            <a:pPr marL="342900" indent="-342900">
              <a:lnSpc>
                <a:spcPct val="120000"/>
              </a:lnSpc>
              <a:buClr>
                <a:srgbClr val="3F6985"/>
              </a:buClr>
              <a:defRPr/>
            </a:pPr>
            <a:endParaRPr lang="zh-CN" altLang="en-US" sz="2000" b="0" dirty="0">
              <a:solidFill>
                <a:srgbClr val="006666"/>
              </a:solidFill>
              <a:latin typeface="黑体"/>
              <a:ea typeface="黑体"/>
              <a:cs typeface="+mj-cs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16163"/>
            <a:ext cx="8820150" cy="4954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383355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title"/>
          </p:nvPr>
        </p:nvSpPr>
        <p:spPr bwMode="auto">
          <a:xfrm>
            <a:off x="190004" y="215900"/>
            <a:ext cx="9405257" cy="59213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行业现状及发展趋势分析</a:t>
            </a:r>
            <a:r>
              <a:rPr lang="en-US" altLang="zh-CN" sz="2800" dirty="0" smtClean="0"/>
              <a:t>(</a:t>
            </a:r>
            <a:r>
              <a:rPr lang="zh-CN" altLang="en-US" sz="2800" dirty="0" smtClean="0"/>
              <a:t>针对</a:t>
            </a:r>
            <a:r>
              <a:rPr lang="en-US" altLang="zh-CN" sz="2800" dirty="0" smtClean="0"/>
              <a:t>7</a:t>
            </a:r>
            <a:r>
              <a:rPr lang="zh-CN" altLang="en-US" sz="2800" dirty="0" smtClean="0"/>
              <a:t>级</a:t>
            </a:r>
            <a:r>
              <a:rPr lang="en-US" altLang="zh-CN" sz="2800" dirty="0" smtClean="0"/>
              <a:t>)</a:t>
            </a:r>
            <a:r>
              <a:rPr lang="zh-CN" altLang="en-US" sz="2800" dirty="0" smtClean="0"/>
              <a:t> </a:t>
            </a:r>
            <a:endParaRPr lang="zh-CN" altLang="en-US" sz="1200" dirty="0" smtClean="0"/>
          </a:p>
        </p:txBody>
      </p:sp>
      <p:sp>
        <p:nvSpPr>
          <p:cNvPr id="5" name="标题 1"/>
          <p:cNvSpPr>
            <a:spLocks/>
          </p:cNvSpPr>
          <p:nvPr/>
        </p:nvSpPr>
        <p:spPr bwMode="auto">
          <a:xfrm>
            <a:off x="517525" y="1306513"/>
            <a:ext cx="8270875" cy="4678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eaLnBrk="0" hangingPunct="0">
              <a:defRPr/>
            </a:pPr>
            <a:endParaRPr lang="zh-CN" altLang="en-US" sz="1600" b="0" dirty="0">
              <a:solidFill>
                <a:srgbClr val="FF0000"/>
              </a:solidFill>
              <a:latin typeface="黑体" pitchFamily="2" charset="-122"/>
              <a:ea typeface="黑体" pitchFamily="2" charset="-122"/>
              <a:cs typeface="+mj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29AAF73-4BFD-4A81-A7E4-4FFDC682C749}" type="slidenum">
              <a:rPr lang="en-US" altLang="zh-CN" smtClean="0"/>
              <a:pPr>
                <a:defRPr/>
              </a:pPr>
              <a:t>17</a:t>
            </a:fld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562318" y="940068"/>
            <a:ext cx="8660628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</a:rPr>
              <a:t>       目前本人所服务的项目是自主学习和教育平台，在公司在线教育的战略中属于核心项目，结合项目中的经验对在线教育行业现状及发展趋势做个简单分析：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chemeClr val="tx1"/>
                </a:solidFill>
              </a:rPr>
              <a:t>行业现状：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</a:rPr>
              <a:t>       从</a:t>
            </a:r>
            <a:r>
              <a:rPr lang="en-US" altLang="zh-CN" dirty="0" smtClean="0">
                <a:solidFill>
                  <a:schemeClr val="tx1"/>
                </a:solidFill>
              </a:rPr>
              <a:t>2013</a:t>
            </a:r>
            <a:r>
              <a:rPr lang="zh-CN" altLang="en-US" dirty="0" smtClean="0">
                <a:solidFill>
                  <a:schemeClr val="tx1"/>
                </a:solidFill>
              </a:rPr>
              <a:t>年开始，在线学习已经是主流方式，业余学习的在职人士高达</a:t>
            </a:r>
            <a:r>
              <a:rPr lang="en-US" altLang="zh-CN" dirty="0" smtClean="0">
                <a:solidFill>
                  <a:schemeClr val="tx1"/>
                </a:solidFill>
              </a:rPr>
              <a:t>67.2%</a:t>
            </a:r>
            <a:r>
              <a:rPr lang="zh-CN" altLang="en-US" dirty="0" smtClean="0">
                <a:solidFill>
                  <a:schemeClr val="tx1"/>
                </a:solidFill>
              </a:rPr>
              <a:t>，其中使用手机、</a:t>
            </a:r>
            <a:r>
              <a:rPr lang="en-US" altLang="zh-CN" dirty="0" smtClean="0">
                <a:solidFill>
                  <a:schemeClr val="tx1"/>
                </a:solidFill>
              </a:rPr>
              <a:t>PAD</a:t>
            </a:r>
            <a:r>
              <a:rPr lang="zh-CN" altLang="en-US" dirty="0" smtClean="0">
                <a:solidFill>
                  <a:schemeClr val="tx1"/>
                </a:solidFill>
              </a:rPr>
              <a:t>等移动设备进行学习的人士达到</a:t>
            </a:r>
            <a:r>
              <a:rPr lang="en-US" altLang="zh-CN" dirty="0" smtClean="0">
                <a:solidFill>
                  <a:schemeClr val="tx1"/>
                </a:solidFill>
              </a:rPr>
              <a:t>56.2%</a:t>
            </a:r>
            <a:r>
              <a:rPr lang="zh-CN" altLang="en-US" dirty="0" smtClean="0">
                <a:solidFill>
                  <a:schemeClr val="tx1"/>
                </a:solidFill>
              </a:rPr>
              <a:t>。</a:t>
            </a:r>
            <a:r>
              <a:rPr lang="en-US" altLang="zh-CN" dirty="0">
                <a:solidFill>
                  <a:schemeClr val="tx1"/>
                </a:solidFill>
              </a:rPr>
              <a:t>2014</a:t>
            </a:r>
            <a:r>
              <a:rPr lang="zh-CN" altLang="en-US" dirty="0" smtClean="0">
                <a:solidFill>
                  <a:schemeClr val="tx1"/>
                </a:solidFill>
              </a:rPr>
              <a:t>年是“</a:t>
            </a:r>
            <a:r>
              <a:rPr lang="zh-CN" altLang="en-US" dirty="0">
                <a:solidFill>
                  <a:schemeClr val="tx1"/>
                </a:solidFill>
              </a:rPr>
              <a:t>中国在线教育元年”，中国在线教育市场披露的投资金额达到</a:t>
            </a:r>
            <a:r>
              <a:rPr lang="en-US" altLang="zh-CN" dirty="0">
                <a:solidFill>
                  <a:schemeClr val="tx1"/>
                </a:solidFill>
              </a:rPr>
              <a:t>9.1</a:t>
            </a:r>
            <a:r>
              <a:rPr lang="zh-CN" altLang="en-US" dirty="0">
                <a:solidFill>
                  <a:schemeClr val="tx1"/>
                </a:solidFill>
              </a:rPr>
              <a:t>亿美元。艾瑞</a:t>
            </a:r>
            <a:r>
              <a:rPr lang="zh-CN" altLang="en-US" dirty="0" smtClean="0">
                <a:solidFill>
                  <a:schemeClr val="tx1"/>
                </a:solidFill>
              </a:rPr>
              <a:t>咨询预计</a:t>
            </a:r>
            <a:r>
              <a:rPr lang="zh-CN" altLang="en-US" dirty="0">
                <a:solidFill>
                  <a:schemeClr val="tx1"/>
                </a:solidFill>
              </a:rPr>
              <a:t>，在未来几年，中国在线教育市场的年度增长率将达到</a:t>
            </a:r>
            <a:r>
              <a:rPr lang="en-US" altLang="zh-CN" dirty="0">
                <a:solidFill>
                  <a:schemeClr val="tx1"/>
                </a:solidFill>
              </a:rPr>
              <a:t>19%</a:t>
            </a:r>
            <a:r>
              <a:rPr lang="zh-CN" altLang="en-US" dirty="0">
                <a:solidFill>
                  <a:schemeClr val="tx1"/>
                </a:solidFill>
              </a:rPr>
              <a:t>，</a:t>
            </a:r>
            <a:r>
              <a:rPr lang="en-US" altLang="zh-CN" dirty="0">
                <a:solidFill>
                  <a:schemeClr val="tx1"/>
                </a:solidFill>
              </a:rPr>
              <a:t>2015</a:t>
            </a:r>
            <a:r>
              <a:rPr lang="zh-CN" altLang="en-US" dirty="0">
                <a:solidFill>
                  <a:schemeClr val="tx1"/>
                </a:solidFill>
              </a:rPr>
              <a:t>年的市场规模将达到</a:t>
            </a:r>
            <a:r>
              <a:rPr lang="en-US" altLang="zh-CN" dirty="0">
                <a:solidFill>
                  <a:schemeClr val="tx1"/>
                </a:solidFill>
              </a:rPr>
              <a:t>1200</a:t>
            </a:r>
            <a:r>
              <a:rPr lang="zh-CN" altLang="en-US" dirty="0">
                <a:solidFill>
                  <a:schemeClr val="tx1"/>
                </a:solidFill>
              </a:rPr>
              <a:t>亿元人民币</a:t>
            </a:r>
            <a:r>
              <a:rPr lang="zh-CN" altLang="en-US" dirty="0" smtClean="0">
                <a:solidFill>
                  <a:schemeClr val="tx1"/>
                </a:solidFill>
              </a:rPr>
              <a:t>。在线教育按照客户需求划分，主要有</a:t>
            </a:r>
            <a:r>
              <a:rPr lang="en-US" altLang="zh-CN" dirty="0" smtClean="0">
                <a:solidFill>
                  <a:schemeClr val="tx1"/>
                </a:solidFill>
              </a:rPr>
              <a:t>11</a:t>
            </a:r>
            <a:r>
              <a:rPr lang="zh-CN" altLang="en-US" dirty="0" smtClean="0">
                <a:solidFill>
                  <a:schemeClr val="tx1"/>
                </a:solidFill>
              </a:rPr>
              <a:t>大领域，其中中小学（</a:t>
            </a:r>
            <a:r>
              <a:rPr lang="en-US" altLang="zh-CN" dirty="0" smtClean="0">
                <a:solidFill>
                  <a:schemeClr val="tx1"/>
                </a:solidFill>
              </a:rPr>
              <a:t>K12</a:t>
            </a:r>
            <a:r>
              <a:rPr lang="zh-CN" altLang="en-US" dirty="0" smtClean="0">
                <a:solidFill>
                  <a:schemeClr val="tx1"/>
                </a:solidFill>
              </a:rPr>
              <a:t>）、职业技能和成人外语是创业和投资的热门领域，市场潜力巨大。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chemeClr val="tx1"/>
                </a:solidFill>
              </a:rPr>
              <a:t>发展趋势分析：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schemeClr val="tx1"/>
                </a:solidFill>
              </a:rPr>
              <a:t>      </a:t>
            </a:r>
            <a:r>
              <a:rPr lang="zh-CN" altLang="en-US" dirty="0" smtClean="0">
                <a:solidFill>
                  <a:schemeClr val="tx1"/>
                </a:solidFill>
              </a:rPr>
              <a:t>从当前的发展情况来看，在线教育主营业务形态有三大类：工具、内容、服务。公司正在</a:t>
            </a:r>
            <a:r>
              <a:rPr lang="zh-CN" altLang="en-US" dirty="0">
                <a:solidFill>
                  <a:schemeClr val="tx1"/>
                </a:solidFill>
              </a:rPr>
              <a:t>打造的教育</a:t>
            </a:r>
            <a:r>
              <a:rPr lang="zh-CN" altLang="en-US" dirty="0" smtClean="0">
                <a:solidFill>
                  <a:schemeClr val="tx1"/>
                </a:solidFill>
              </a:rPr>
              <a:t>平台和</a:t>
            </a:r>
            <a:r>
              <a:rPr lang="en-US" altLang="zh-CN" dirty="0" smtClean="0">
                <a:solidFill>
                  <a:schemeClr val="tx1"/>
                </a:solidFill>
              </a:rPr>
              <a:t>IM</a:t>
            </a:r>
            <a:r>
              <a:rPr lang="zh-CN" altLang="en-US" dirty="0" smtClean="0">
                <a:solidFill>
                  <a:schemeClr val="tx1"/>
                </a:solidFill>
              </a:rPr>
              <a:t>中心，均涉及三类业务初步形态，未来有必要在社区（为用户</a:t>
            </a:r>
            <a:r>
              <a:rPr lang="en-US" altLang="zh-CN" dirty="0" smtClean="0">
                <a:solidFill>
                  <a:schemeClr val="tx1"/>
                </a:solidFill>
              </a:rPr>
              <a:t>/</a:t>
            </a:r>
            <a:r>
              <a:rPr lang="zh-CN" altLang="en-US" dirty="0" smtClean="0">
                <a:solidFill>
                  <a:schemeClr val="tx1"/>
                </a:solidFill>
              </a:rPr>
              <a:t>由用户建立的交流背景和连接）和电商（被用户无缝衔接地购买的产品</a:t>
            </a:r>
            <a:r>
              <a:rPr lang="en-US" altLang="zh-CN" dirty="0" smtClean="0">
                <a:solidFill>
                  <a:schemeClr val="tx1"/>
                </a:solidFill>
              </a:rPr>
              <a:t>/</a:t>
            </a:r>
            <a:r>
              <a:rPr lang="zh-CN" altLang="en-US" dirty="0" smtClean="0">
                <a:solidFill>
                  <a:schemeClr val="tx1"/>
                </a:solidFill>
              </a:rPr>
              <a:t>服务）方面有所发展。从商业模式角度来看，目前主要有五种商业模式：</a:t>
            </a:r>
            <a:r>
              <a:rPr lang="en-US" altLang="zh-CN" dirty="0" smtClean="0">
                <a:solidFill>
                  <a:schemeClr val="tx1"/>
                </a:solidFill>
              </a:rPr>
              <a:t>B2B</a:t>
            </a:r>
            <a:r>
              <a:rPr lang="zh-CN" altLang="en-US" dirty="0" smtClean="0">
                <a:solidFill>
                  <a:schemeClr val="tx1"/>
                </a:solidFill>
              </a:rPr>
              <a:t>、</a:t>
            </a:r>
            <a:r>
              <a:rPr lang="en-US" altLang="zh-CN" dirty="0" smtClean="0">
                <a:solidFill>
                  <a:schemeClr val="tx1"/>
                </a:solidFill>
              </a:rPr>
              <a:t>B2C</a:t>
            </a:r>
            <a:r>
              <a:rPr lang="zh-CN" altLang="en-US" dirty="0" smtClean="0">
                <a:solidFill>
                  <a:schemeClr val="tx1"/>
                </a:solidFill>
              </a:rPr>
              <a:t>、</a:t>
            </a:r>
            <a:r>
              <a:rPr lang="en-US" altLang="zh-CN" dirty="0" smtClean="0">
                <a:solidFill>
                  <a:schemeClr val="tx1"/>
                </a:solidFill>
              </a:rPr>
              <a:t>C2C</a:t>
            </a:r>
            <a:r>
              <a:rPr lang="zh-CN" altLang="en-US" dirty="0" smtClean="0">
                <a:solidFill>
                  <a:schemeClr val="tx1"/>
                </a:solidFill>
              </a:rPr>
              <a:t>、</a:t>
            </a:r>
            <a:r>
              <a:rPr lang="en-US" altLang="zh-CN" dirty="0" smtClean="0">
                <a:solidFill>
                  <a:schemeClr val="tx1"/>
                </a:solidFill>
              </a:rPr>
              <a:t>C2B</a:t>
            </a:r>
            <a:r>
              <a:rPr lang="zh-CN" altLang="en-US" dirty="0" smtClean="0">
                <a:solidFill>
                  <a:schemeClr val="tx1"/>
                </a:solidFill>
              </a:rPr>
              <a:t>、</a:t>
            </a:r>
            <a:r>
              <a:rPr lang="en-US" altLang="zh-CN" dirty="0" smtClean="0">
                <a:solidFill>
                  <a:schemeClr val="tx1"/>
                </a:solidFill>
              </a:rPr>
              <a:t>B2B2C</a:t>
            </a:r>
            <a:r>
              <a:rPr lang="zh-CN" altLang="en-US" dirty="0" smtClean="0">
                <a:solidFill>
                  <a:schemeClr val="tx1"/>
                </a:solidFill>
              </a:rPr>
              <a:t>。根据需求的实际情况，还可以在商业模式运用</a:t>
            </a:r>
            <a:r>
              <a:rPr lang="en-US" altLang="zh-CN" dirty="0" smtClean="0">
                <a:solidFill>
                  <a:schemeClr val="tx1"/>
                </a:solidFill>
              </a:rPr>
              <a:t>O2O</a:t>
            </a:r>
            <a:r>
              <a:rPr lang="zh-CN" altLang="en-US" dirty="0" smtClean="0">
                <a:solidFill>
                  <a:schemeClr val="tx1"/>
                </a:solidFill>
              </a:rPr>
              <a:t>模式。</a:t>
            </a:r>
            <a:r>
              <a:rPr lang="en-US" altLang="zh-CN" dirty="0" smtClean="0">
                <a:solidFill>
                  <a:schemeClr val="tx1"/>
                </a:solidFill>
              </a:rPr>
              <a:t>B2C</a:t>
            </a:r>
            <a:r>
              <a:rPr lang="zh-CN" altLang="en-US" dirty="0" smtClean="0">
                <a:solidFill>
                  <a:schemeClr val="tx1"/>
                </a:solidFill>
              </a:rPr>
              <a:t>依然是现阶段创业和投资热点，但</a:t>
            </a:r>
            <a:r>
              <a:rPr lang="en-US" altLang="zh-CN" dirty="0" smtClean="0">
                <a:solidFill>
                  <a:schemeClr val="tx1"/>
                </a:solidFill>
              </a:rPr>
              <a:t>B2B</a:t>
            </a:r>
            <a:r>
              <a:rPr lang="zh-CN" altLang="en-US" dirty="0" smtClean="0">
                <a:solidFill>
                  <a:schemeClr val="tx1"/>
                </a:solidFill>
              </a:rPr>
              <a:t>与</a:t>
            </a:r>
            <a:r>
              <a:rPr lang="en-US" altLang="zh-CN" dirty="0" smtClean="0">
                <a:solidFill>
                  <a:schemeClr val="tx1"/>
                </a:solidFill>
              </a:rPr>
              <a:t>C2C</a:t>
            </a:r>
            <a:r>
              <a:rPr lang="zh-CN" altLang="en-US" dirty="0" smtClean="0">
                <a:solidFill>
                  <a:schemeClr val="tx1"/>
                </a:solidFill>
              </a:rPr>
              <a:t>项目开始崭露头角。结合行业的发展情况，个人觉得公司在</a:t>
            </a:r>
            <a:r>
              <a:rPr lang="en-US" altLang="zh-CN" dirty="0" smtClean="0">
                <a:solidFill>
                  <a:schemeClr val="tx1"/>
                </a:solidFill>
              </a:rPr>
              <a:t>B2B2C</a:t>
            </a:r>
            <a:r>
              <a:rPr lang="zh-CN" altLang="en-US" dirty="0" smtClean="0">
                <a:solidFill>
                  <a:schemeClr val="tx1"/>
                </a:solidFill>
              </a:rPr>
              <a:t>、</a:t>
            </a:r>
            <a:r>
              <a:rPr lang="en-US" altLang="zh-CN" dirty="0" smtClean="0">
                <a:solidFill>
                  <a:schemeClr val="tx1"/>
                </a:solidFill>
              </a:rPr>
              <a:t>C2C</a:t>
            </a:r>
            <a:r>
              <a:rPr lang="zh-CN" altLang="en-US" dirty="0" smtClean="0">
                <a:solidFill>
                  <a:schemeClr val="tx1"/>
                </a:solidFill>
              </a:rPr>
              <a:t>、</a:t>
            </a:r>
            <a:r>
              <a:rPr lang="en-US" altLang="zh-CN" dirty="0" smtClean="0">
                <a:solidFill>
                  <a:schemeClr val="tx1"/>
                </a:solidFill>
              </a:rPr>
              <a:t>C2B</a:t>
            </a:r>
            <a:r>
              <a:rPr lang="zh-CN" altLang="en-US" dirty="0" smtClean="0">
                <a:solidFill>
                  <a:schemeClr val="tx1"/>
                </a:solidFill>
              </a:rPr>
              <a:t>商业模式上最可能赢，做平台（标准化内容和评价体系等）拥抱</a:t>
            </a:r>
            <a:r>
              <a:rPr lang="en-US" altLang="zh-CN" dirty="0" smtClean="0">
                <a:solidFill>
                  <a:schemeClr val="tx1"/>
                </a:solidFill>
              </a:rPr>
              <a:t>2B</a:t>
            </a:r>
            <a:r>
              <a:rPr lang="zh-CN" altLang="en-US" dirty="0" smtClean="0">
                <a:solidFill>
                  <a:schemeClr val="tx1"/>
                </a:solidFill>
              </a:rPr>
              <a:t>和</a:t>
            </a:r>
            <a:r>
              <a:rPr lang="en-US" altLang="zh-CN" dirty="0" smtClean="0">
                <a:solidFill>
                  <a:schemeClr val="tx1"/>
                </a:solidFill>
              </a:rPr>
              <a:t>2C</a:t>
            </a:r>
            <a:r>
              <a:rPr lang="zh-CN" altLang="en-US" dirty="0" smtClean="0">
                <a:solidFill>
                  <a:schemeClr val="tx1"/>
                </a:solidFill>
              </a:rPr>
              <a:t>，虽然这些模式刚起步，但未来前景可观。新的人机交互模式（增强现实、智能语音、体感等）、人工智能（大数据分析），和游戏化设计正在重构学习的过程和体验。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 bwMode="auto">
          <a:xfrm>
            <a:off x="479425" y="227013"/>
            <a:ext cx="8915400" cy="59213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eaLnBrk="0" hangingPunct="0">
              <a:defRPr/>
            </a:pPr>
            <a:r>
              <a:rPr lang="zh-CN" altLang="en-US" sz="2800" kern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+mj-cs"/>
              </a:rPr>
              <a:t>三、综合</a:t>
            </a:r>
            <a:r>
              <a:rPr lang="zh-CN" altLang="en-US" sz="2800" kern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+mj-cs"/>
              </a:rPr>
              <a:t>自</a:t>
            </a:r>
            <a:r>
              <a:rPr lang="zh-CN" altLang="en-US" sz="2800" kern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  <a:cs typeface="+mj-cs"/>
              </a:rPr>
              <a:t>评</a:t>
            </a:r>
            <a:r>
              <a:rPr lang="en-US" altLang="zh-CN" sz="2800" b="0" kern="0" dirty="0">
                <a:solidFill>
                  <a:schemeClr val="tx2"/>
                </a:solidFill>
                <a:latin typeface="黑体" pitchFamily="2" charset="-122"/>
                <a:ea typeface="黑体" pitchFamily="2" charset="-122"/>
                <a:cs typeface="+mj-cs"/>
              </a:rPr>
              <a:t>-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职业</a:t>
            </a:r>
            <a:r>
              <a:rPr lang="zh-CN" altLang="en-US" sz="2800" b="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生涯规划</a:t>
            </a:r>
            <a:endParaRPr lang="zh-CN" altLang="en-US" sz="2800" b="0" kern="0" dirty="0">
              <a:solidFill>
                <a:schemeClr val="tx1"/>
              </a:solidFill>
              <a:latin typeface="黑体" pitchFamily="2" charset="-122"/>
              <a:ea typeface="黑体" pitchFamily="2" charset="-122"/>
              <a:cs typeface="+mj-cs"/>
            </a:endParaRPr>
          </a:p>
        </p:txBody>
      </p:sp>
      <p:sp>
        <p:nvSpPr>
          <p:cNvPr id="15363" name="内容占位符 2"/>
          <p:cNvSpPr>
            <a:spLocks noGrp="1"/>
          </p:cNvSpPr>
          <p:nvPr>
            <p:ph idx="1"/>
          </p:nvPr>
        </p:nvSpPr>
        <p:spPr>
          <a:xfrm>
            <a:off x="479424" y="1032247"/>
            <a:ext cx="8831489" cy="518712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3000" b="0" dirty="0" smtClean="0">
                <a:latin typeface="黑体" pitchFamily="2" charset="-122"/>
                <a:ea typeface="黑体" pitchFamily="2" charset="-122"/>
              </a:rPr>
              <a:t>长远规划：</a:t>
            </a:r>
            <a:r>
              <a:rPr lang="en-US" altLang="zh-CN" sz="20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5</a:t>
            </a:r>
            <a:r>
              <a:rPr lang="zh-CN" altLang="en-US" sz="20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年以上</a:t>
            </a:r>
            <a:endParaRPr lang="en-US" altLang="zh-CN" sz="2000" b="0" dirty="0" smtClean="0">
              <a:solidFill>
                <a:srgbClr val="FF0000"/>
              </a:solidFill>
              <a:latin typeface="黑体" pitchFamily="2" charset="-122"/>
              <a:ea typeface="黑体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2000" b="0" dirty="0" smtClean="0">
                <a:latin typeface="黑体" pitchFamily="2" charset="-122"/>
                <a:ea typeface="黑体" pitchFamily="2" charset="-122"/>
              </a:rPr>
              <a:t>   在</a:t>
            </a:r>
            <a:r>
              <a:rPr lang="zh-CN" altLang="en-US" sz="2000" b="0" dirty="0">
                <a:latin typeface="黑体" pitchFamily="2" charset="-122"/>
                <a:ea typeface="黑体" pitchFamily="2" charset="-122"/>
              </a:rPr>
              <a:t>精通</a:t>
            </a:r>
            <a:r>
              <a:rPr lang="zh-CN" altLang="en-US" sz="2000" b="0" dirty="0" smtClean="0">
                <a:latin typeface="黑体" pitchFamily="2" charset="-122"/>
                <a:ea typeface="黑体" pitchFamily="2" charset="-122"/>
              </a:rPr>
              <a:t>技术具体领域过程中，同时提升</a:t>
            </a:r>
            <a:r>
              <a:rPr lang="zh-CN" altLang="en-US" sz="2000" b="0" dirty="0">
                <a:latin typeface="黑体" pitchFamily="2" charset="-122"/>
                <a:ea typeface="黑体" pitchFamily="2" charset="-122"/>
              </a:rPr>
              <a:t>技术知识的</a:t>
            </a:r>
            <a:r>
              <a:rPr lang="zh-CN" altLang="en-US" sz="2000" b="0" dirty="0" smtClean="0">
                <a:latin typeface="黑体" pitchFamily="2" charset="-122"/>
                <a:ea typeface="黑体" pitchFamily="2" charset="-122"/>
              </a:rPr>
              <a:t>广度，最终成为出色的产品架构师</a:t>
            </a:r>
            <a:endParaRPr lang="en-US" altLang="zh-CN" sz="2000" b="0" dirty="0" smtClean="0">
              <a:latin typeface="黑体" pitchFamily="2" charset="-122"/>
              <a:ea typeface="黑体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000" b="0" dirty="0" smtClean="0">
                <a:latin typeface="黑体" pitchFamily="2" charset="-122"/>
                <a:ea typeface="黑体" pitchFamily="2" charset="-122"/>
              </a:rPr>
              <a:t>中期规划：</a:t>
            </a:r>
            <a:r>
              <a:rPr lang="en-US" altLang="zh-CN" sz="20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2-3</a:t>
            </a:r>
            <a:r>
              <a:rPr lang="zh-CN" altLang="en-US" sz="20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年</a:t>
            </a:r>
            <a:endParaRPr lang="en-US" altLang="zh-CN" sz="2000" b="0" dirty="0" smtClean="0">
              <a:solidFill>
                <a:srgbClr val="FF0000"/>
              </a:solidFill>
              <a:latin typeface="黑体" pitchFamily="2" charset="-122"/>
              <a:ea typeface="黑体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2000" b="0" dirty="0" smtClean="0">
                <a:latin typeface="黑体" pitchFamily="2" charset="-122"/>
                <a:ea typeface="黑体" pitchFamily="2" charset="-122"/>
              </a:rPr>
              <a:t>   在</a:t>
            </a:r>
            <a:r>
              <a:rPr lang="zh-CN" altLang="en-US" sz="2000" b="0" dirty="0">
                <a:latin typeface="黑体" pitchFamily="2" charset="-122"/>
                <a:ea typeface="黑体" pitchFamily="2" charset="-122"/>
              </a:rPr>
              <a:t>细分技术领域结合项目</a:t>
            </a:r>
            <a:r>
              <a:rPr lang="zh-CN" altLang="en-US" sz="2000" b="0" dirty="0" smtClean="0">
                <a:latin typeface="黑体" pitchFamily="2" charset="-122"/>
                <a:ea typeface="黑体" pitchFamily="2" charset="-122"/>
              </a:rPr>
              <a:t>经验做</a:t>
            </a:r>
            <a:r>
              <a:rPr lang="zh-CN" altLang="en-US" sz="2000" b="0" dirty="0">
                <a:latin typeface="黑体" pitchFamily="2" charset="-122"/>
                <a:ea typeface="黑体" pitchFamily="2" charset="-122"/>
              </a:rPr>
              <a:t>更深入学习研究，争取成为领域专家，活跃于各技术论坛</a:t>
            </a:r>
            <a:endParaRPr lang="en-US" altLang="zh-CN" sz="2000" b="0" dirty="0" smtClean="0">
              <a:latin typeface="黑体" pitchFamily="2" charset="-122"/>
              <a:ea typeface="黑体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000" b="0" dirty="0" smtClean="0">
                <a:latin typeface="黑体" pitchFamily="2" charset="-122"/>
                <a:ea typeface="黑体" pitchFamily="2" charset="-122"/>
              </a:rPr>
              <a:t>近期规划：</a:t>
            </a:r>
            <a:r>
              <a:rPr lang="en-US" altLang="zh-CN" sz="20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20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年</a:t>
            </a:r>
            <a:endParaRPr lang="en-US" altLang="zh-CN" sz="2000" b="0" dirty="0" smtClean="0">
              <a:solidFill>
                <a:srgbClr val="FF0000"/>
              </a:solidFill>
              <a:latin typeface="黑体" pitchFamily="2" charset="-122"/>
              <a:ea typeface="黑体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b="0" dirty="0" smtClean="0">
                <a:latin typeface="黑体" pitchFamily="2" charset="-122"/>
                <a:ea typeface="黑体" pitchFamily="2" charset="-122"/>
              </a:rPr>
              <a:t>   对</a:t>
            </a:r>
            <a:r>
              <a:rPr lang="zh-CN" altLang="en-US" sz="2000" b="0" dirty="0">
                <a:latin typeface="黑体" pitchFamily="2" charset="-122"/>
                <a:ea typeface="黑体" pitchFamily="2" charset="-122"/>
              </a:rPr>
              <a:t>前端技术领域做深入研究，以支撑项目开发需求，多快好省的推出产品</a:t>
            </a:r>
            <a:endParaRPr lang="en-US" altLang="zh-CN" sz="2000" b="0" dirty="0">
              <a:latin typeface="黑体" pitchFamily="2" charset="-122"/>
              <a:ea typeface="黑体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2000" b="0" dirty="0" smtClean="0">
              <a:solidFill>
                <a:srgbClr val="FF0000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29AAF73-4BFD-4A81-A7E4-4FFDC682C749}" type="slidenum">
              <a:rPr lang="en-US" altLang="zh-CN" smtClean="0"/>
              <a:pPr>
                <a:defRPr/>
              </a:pPr>
              <a:t>18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文本占位符 2"/>
          <p:cNvSpPr>
            <a:spLocks noGrp="1"/>
          </p:cNvSpPr>
          <p:nvPr>
            <p:ph type="body" sz="half" idx="1"/>
          </p:nvPr>
        </p:nvSpPr>
        <p:spPr>
          <a:xfrm>
            <a:off x="1935163" y="2501900"/>
            <a:ext cx="6151562" cy="3103563"/>
          </a:xfrm>
        </p:spPr>
        <p:txBody>
          <a:bodyPr/>
          <a:lstStyle/>
          <a:p>
            <a:pPr>
              <a:buFont typeface="Wingdings" pitchFamily="2" charset="2"/>
              <a:buNone/>
            </a:pPr>
            <a:r>
              <a:rPr lang="en-US" altLang="zh-CN" sz="8000" smtClean="0">
                <a:solidFill>
                  <a:srgbClr val="C00000"/>
                </a:solidFill>
              </a:rPr>
              <a:t>Thank you!</a:t>
            </a:r>
            <a:endParaRPr lang="zh-CN" altLang="en-US" sz="8000" smtClean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8613" y="179388"/>
            <a:ext cx="8915400" cy="42862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一、个人信息</a:t>
            </a:r>
            <a:r>
              <a:rPr lang="en-US" altLang="zh-CN" sz="2800" dirty="0" smtClean="0"/>
              <a:t>-</a:t>
            </a:r>
            <a:r>
              <a:rPr lang="zh-CN" altLang="en-US" sz="2800" dirty="0" smtClean="0"/>
              <a:t>基础信息</a:t>
            </a:r>
          </a:p>
        </p:txBody>
      </p:sp>
      <p:graphicFrame>
        <p:nvGraphicFramePr>
          <p:cNvPr id="4" name="Group 161"/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xmlns="" val="1346779846"/>
              </p:ext>
            </p:extLst>
          </p:nvPr>
        </p:nvGraphicFramePr>
        <p:xfrm>
          <a:off x="762000" y="1733794"/>
          <a:ext cx="8334496" cy="2167553"/>
        </p:xfrm>
        <a:graphic>
          <a:graphicData uri="http://schemas.openxmlformats.org/drawingml/2006/table">
            <a:tbl>
              <a:tblPr/>
              <a:tblGrid>
                <a:gridCol w="1770004"/>
                <a:gridCol w="2350129"/>
                <a:gridCol w="1922428"/>
                <a:gridCol w="2291935"/>
              </a:tblGrid>
              <a:tr h="56801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出生年月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  <a:sym typeface="黑体" pitchFamily="2" charset="-122"/>
                        </a:rPr>
                        <a:t>1978-02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b="1" dirty="0" smtClean="0">
                          <a:latin typeface="黑体" pitchFamily="2" charset="-122"/>
                          <a:ea typeface="黑体" pitchFamily="2" charset="-122"/>
                        </a:rPr>
                        <a:t>毕业学校</a:t>
                      </a:r>
                      <a:endParaRPr lang="zh-CN" altLang="en-US" sz="1400" b="1" dirty="0"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  <a:sym typeface="黑体" pitchFamily="2" charset="-122"/>
                        </a:rPr>
                        <a:t>福建广播电视大学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8156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入司年月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  <a:sym typeface="黑体" pitchFamily="2" charset="-122"/>
                        </a:rPr>
                        <a:t>2009-10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最高学历和专业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  <a:sym typeface="黑体" pitchFamily="2" charset="-122"/>
                        </a:rPr>
                        <a:t>专科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  <a:sym typeface="黑体" pitchFamily="2" charset="-122"/>
                        </a:rPr>
                        <a:t>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  <a:sym typeface="黑体" pitchFamily="2" charset="-122"/>
                        </a:rPr>
                        <a:t>计算机应用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3297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直接上级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钟良德</a:t>
                      </a:r>
                      <a:endParaRPr kumimoji="0" lang="zh-CN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本岗位任职时间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5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年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4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个月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4808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原职级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P6</a:t>
                      </a:r>
                      <a:endParaRPr kumimoji="0" lang="zh-CN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申请职级</a:t>
                      </a: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P7</a:t>
                      </a:r>
                      <a:endParaRPr kumimoji="0" lang="zh-CN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75DAC87-D3A5-4E95-B963-E076CC3ADEA5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819409" y="1092533"/>
            <a:ext cx="377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姓名</a:t>
            </a:r>
            <a:r>
              <a:rPr lang="zh-CN" altLang="en-US" sz="2400" dirty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：林生</a:t>
            </a:r>
            <a:r>
              <a:rPr lang="zh-CN" altLang="en-US" sz="2400" dirty="0" smtClean="0">
                <a:solidFill>
                  <a:schemeClr val="tx1"/>
                </a:solidFill>
                <a:latin typeface="黑体" pitchFamily="2" charset="-122"/>
                <a:ea typeface="黑体" pitchFamily="2" charset="-122"/>
              </a:rPr>
              <a:t>锋</a:t>
            </a:r>
            <a:endParaRPr lang="zh-CN" altLang="en-US" sz="2400" dirty="0">
              <a:solidFill>
                <a:schemeClr val="tx1"/>
              </a:solidFill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037820" y="1092533"/>
            <a:ext cx="5142466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solidFill>
                  <a:srgbClr val="000000"/>
                </a:solidFill>
                <a:latin typeface="黑体" pitchFamily="2" charset="-122"/>
                <a:ea typeface="黑体" pitchFamily="2" charset="-122"/>
              </a:rPr>
              <a:t>部门</a:t>
            </a:r>
            <a:r>
              <a:rPr lang="zh-CN" altLang="en-US" sz="2400" dirty="0">
                <a:solidFill>
                  <a:srgbClr val="000000"/>
                </a:solidFill>
                <a:latin typeface="黑体" pitchFamily="2" charset="-122"/>
                <a:ea typeface="黑体" pitchFamily="2" charset="-122"/>
              </a:rPr>
              <a:t>：工程院技术开发部前端开发处</a:t>
            </a:r>
          </a:p>
          <a:p>
            <a:endParaRPr lang="zh-CN" altLang="en-US" dirty="0"/>
          </a:p>
        </p:txBody>
      </p:sp>
      <p:graphicFrame>
        <p:nvGraphicFramePr>
          <p:cNvPr id="8" name="Group 161"/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xmlns="" val="4094803125"/>
              </p:ext>
            </p:extLst>
          </p:nvPr>
        </p:nvGraphicFramePr>
        <p:xfrm>
          <a:off x="764481" y="3906119"/>
          <a:ext cx="8335976" cy="1928624"/>
        </p:xfrm>
        <a:graphic>
          <a:graphicData uri="http://schemas.openxmlformats.org/drawingml/2006/table">
            <a:tbl>
              <a:tblPr/>
              <a:tblGrid>
                <a:gridCol w="1760662"/>
                <a:gridCol w="6575314"/>
              </a:tblGrid>
              <a:tr h="19286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月度绩效考核数据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l"/>
                      </a:pPr>
                      <a:r>
                        <a:rPr lang="zh-CN" altLang="en-US" sz="1400" b="0" dirty="0" smtClean="0"/>
                        <a:t>最近</a:t>
                      </a:r>
                      <a:r>
                        <a:rPr lang="en-US" altLang="zh-CN" sz="1400" b="0" dirty="0" smtClean="0"/>
                        <a:t>6</a:t>
                      </a:r>
                      <a:r>
                        <a:rPr lang="zh-CN" altLang="en-US" sz="1400" b="0" dirty="0" smtClean="0"/>
                        <a:t>个月绩效：</a:t>
                      </a:r>
                      <a:r>
                        <a:rPr lang="en-US" altLang="zh-CN" sz="1400" b="0" dirty="0" smtClean="0"/>
                        <a:t>8</a:t>
                      </a:r>
                      <a:r>
                        <a:rPr lang="zh-CN" altLang="en-US" sz="1400" b="0" dirty="0" smtClean="0"/>
                        <a:t>月：</a:t>
                      </a:r>
                      <a:r>
                        <a:rPr lang="en-US" altLang="zh-CN" sz="1400" b="0" dirty="0" smtClean="0">
                          <a:solidFill>
                            <a:srgbClr val="FF0000"/>
                          </a:solidFill>
                        </a:rPr>
                        <a:t>S</a:t>
                      </a:r>
                      <a:r>
                        <a:rPr lang="zh-CN" altLang="en-US" sz="1400" b="0" dirty="0" smtClean="0"/>
                        <a:t>   </a:t>
                      </a:r>
                      <a:r>
                        <a:rPr lang="en-US" altLang="zh-CN" sz="1400" b="0" dirty="0" smtClean="0"/>
                        <a:t>9</a:t>
                      </a:r>
                      <a:r>
                        <a:rPr lang="zh-CN" altLang="en-US" sz="1400" b="0" dirty="0" smtClean="0"/>
                        <a:t>月：</a:t>
                      </a:r>
                      <a:r>
                        <a:rPr lang="en-US" altLang="zh-CN" sz="1400" b="0" dirty="0" smtClean="0"/>
                        <a:t>B</a:t>
                      </a:r>
                      <a:r>
                        <a:rPr lang="zh-CN" altLang="en-US" sz="1400" b="0" dirty="0" smtClean="0"/>
                        <a:t>   </a:t>
                      </a:r>
                      <a:r>
                        <a:rPr lang="en-US" altLang="zh-CN" sz="1400" b="0" dirty="0" smtClean="0"/>
                        <a:t>10</a:t>
                      </a:r>
                      <a:r>
                        <a:rPr lang="zh-CN" altLang="en-US" sz="1400" b="0" dirty="0" smtClean="0"/>
                        <a:t>月：</a:t>
                      </a:r>
                      <a:r>
                        <a:rPr lang="en-US" altLang="zh-CN" sz="1400" b="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1400" b="0" dirty="0" smtClean="0"/>
                        <a:t>   </a:t>
                      </a:r>
                      <a:r>
                        <a:rPr lang="en-US" altLang="zh-CN" sz="1400" b="0" dirty="0" smtClean="0"/>
                        <a:t>11</a:t>
                      </a:r>
                      <a:r>
                        <a:rPr lang="zh-CN" altLang="en-US" sz="1400" b="0" dirty="0" smtClean="0"/>
                        <a:t>月：</a:t>
                      </a:r>
                      <a:r>
                        <a:rPr lang="en-US" altLang="zh-CN" sz="1400" b="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1400" b="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zh-CN" altLang="en-US" sz="1400" b="0" dirty="0" smtClean="0"/>
                        <a:t>  </a:t>
                      </a:r>
                      <a:r>
                        <a:rPr lang="en-US" altLang="zh-CN" sz="1400" b="0" dirty="0" smtClean="0"/>
                        <a:t>12</a:t>
                      </a:r>
                      <a:r>
                        <a:rPr lang="zh-CN" altLang="en-US" sz="1400" b="0" dirty="0" smtClean="0"/>
                        <a:t>月：</a:t>
                      </a:r>
                      <a:r>
                        <a:rPr lang="en-US" altLang="zh-CN" sz="1400" b="0" dirty="0" smtClean="0"/>
                        <a:t>B</a:t>
                      </a:r>
                      <a:r>
                        <a:rPr lang="zh-CN" altLang="en-US" sz="1400" b="0" dirty="0" smtClean="0"/>
                        <a:t>   </a:t>
                      </a:r>
                      <a:r>
                        <a:rPr lang="en-US" altLang="zh-CN" sz="1400" b="0" dirty="0" smtClean="0"/>
                        <a:t>1</a:t>
                      </a:r>
                      <a:r>
                        <a:rPr lang="zh-CN" altLang="en-US" sz="1400" b="0" dirty="0" smtClean="0"/>
                        <a:t>月：</a:t>
                      </a:r>
                      <a:r>
                        <a:rPr lang="en-US" altLang="zh-CN" sz="1400" b="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1400" b="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zh-CN" altLang="en-US" sz="1400" b="0" dirty="0" smtClean="0"/>
                        <a:t>  </a:t>
                      </a:r>
                      <a:endParaRPr lang="en-US" altLang="zh-CN" sz="1400" b="0" dirty="0" smtClean="0"/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l"/>
                        <a:tabLst/>
                        <a:defRPr/>
                      </a:pPr>
                      <a:r>
                        <a:rPr lang="en-US" altLang="zh-CN" sz="1400" b="0" dirty="0" smtClean="0"/>
                        <a:t>2014</a:t>
                      </a:r>
                      <a:r>
                        <a:rPr lang="zh-CN" altLang="en-US" sz="1400" b="0" dirty="0" smtClean="0"/>
                        <a:t>年终绩效：</a:t>
                      </a:r>
                      <a:r>
                        <a:rPr lang="en-US" altLang="zh-CN" sz="1400" b="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endParaRPr lang="zh-CN" altLang="zh-CN" sz="1400" b="0" kern="1200" dirty="0" smtClean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  <a:sym typeface="Wingdings" pitchFamily="2" charset="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8613" y="179388"/>
            <a:ext cx="8915400" cy="42862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一、个人信息</a:t>
            </a:r>
            <a:r>
              <a:rPr lang="en-US" altLang="zh-CN" sz="2800" dirty="0" smtClean="0"/>
              <a:t>-</a:t>
            </a:r>
            <a:r>
              <a:rPr lang="zh-CN" altLang="en-US" sz="2800" dirty="0" smtClean="0"/>
              <a:t>基础信息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75DAC87-D3A5-4E95-B963-E076CC3ADEA5}" type="slidenum">
              <a:rPr lang="en-US" altLang="zh-CN" smtClean="0">
                <a:solidFill>
                  <a:srgbClr val="000000"/>
                </a:solidFill>
              </a:rPr>
              <a:pPr>
                <a:defRPr/>
              </a:pPr>
              <a:t>3</a:t>
            </a:fld>
            <a:endParaRPr lang="en-US" altLang="zh-CN">
              <a:solidFill>
                <a:srgbClr val="000000"/>
              </a:solidFill>
            </a:endParaRPr>
          </a:p>
        </p:txBody>
      </p:sp>
      <p:graphicFrame>
        <p:nvGraphicFramePr>
          <p:cNvPr id="8" name="Group 161"/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xmlns="" val="2297051613"/>
              </p:ext>
            </p:extLst>
          </p:nvPr>
        </p:nvGraphicFramePr>
        <p:xfrm>
          <a:off x="904083" y="1161143"/>
          <a:ext cx="8324768" cy="4905828"/>
        </p:xfrm>
        <a:graphic>
          <a:graphicData uri="http://schemas.openxmlformats.org/drawingml/2006/table">
            <a:tbl>
              <a:tblPr/>
              <a:tblGrid>
                <a:gridCol w="1760662"/>
                <a:gridCol w="6564106"/>
              </a:tblGrid>
              <a:tr h="490582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奖惩情况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提交过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10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个创新：</a:t>
                      </a:r>
                      <a:endParaRPr kumimoji="0" lang="en-US" altLang="zh-CN" sz="14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  <a:cs typeface="+mn-cs"/>
                        <a:sym typeface="Wingdings" pitchFamily="2" charset="2"/>
                      </a:endParaRP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MVC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开放接口技术方案</a:t>
                      </a:r>
                      <a:r>
                        <a:rPr kumimoji="0" lang="en-US" altLang="zh-CN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3D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全景虚拟游</a:t>
                      </a:r>
                      <a:r>
                        <a:rPr kumimoji="0" lang="en-US" altLang="zh-CN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MVC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下异步断点续传大文件</a:t>
                      </a:r>
                      <a:r>
                        <a:rPr kumimoji="0" lang="en-US" altLang="zh-CN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使用</a:t>
                      </a:r>
                      <a:r>
                        <a:rPr kumimoji="0" lang="en-US" altLang="zh-CN" sz="14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LruCache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和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SD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卡或手机缓存来异</a:t>
                      </a:r>
                      <a:r>
                        <a:rPr kumimoji="0" lang="en-US" altLang="zh-CN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跨平台接口调用及数据传输安全解决方案 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基于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html5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运用</a:t>
                      </a:r>
                      <a:r>
                        <a:rPr kumimoji="0" lang="en-US" altLang="zh-CN" sz="14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photoshop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的图章原理实现刮刮卡特效 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利用</a:t>
                      </a:r>
                      <a:r>
                        <a:rPr kumimoji="0" lang="en-US" altLang="zh-CN" sz="14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WebBrowser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开发基于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Windows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服务的淘宝客商品转换接口调用方案 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基于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html5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技术运用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ASP.NET MVC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构建离线应用 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【ERP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后台服务统一控制平台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嵌入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91U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的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ERP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桌面与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ERP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系统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Socket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通信平台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285750" marR="0" lvl="0" indent="-28575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2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个专利：</a:t>
                      </a:r>
                      <a:endParaRPr kumimoji="0" lang="en-US" altLang="zh-CN" sz="14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  <a:cs typeface="+mn-cs"/>
                        <a:sym typeface="Wingdings" pitchFamily="2" charset="2"/>
                      </a:endParaRP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一种虚拟旅游方法及系统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0" marR="0" lvl="0" indent="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【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基于浏览器的刮刮卡实现方法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  <a:sym typeface="Wingdings" pitchFamily="2" charset="2"/>
                        </a:rPr>
                        <a:t>】</a:t>
                      </a:r>
                    </a:p>
                    <a:p>
                      <a:pPr marL="285750" marR="0" lvl="0" indent="-285750" algn="l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累计获得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8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次优秀员工</a:t>
                      </a:r>
                      <a:endParaRPr kumimoji="0" lang="zh-CN" altLang="zh-CN" sz="14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216950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8613" y="179388"/>
            <a:ext cx="8915400" cy="42862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一、个人信息</a:t>
            </a:r>
            <a:r>
              <a:rPr lang="en-US" altLang="zh-CN" sz="2800" dirty="0" smtClean="0"/>
              <a:t>-</a:t>
            </a:r>
            <a:r>
              <a:rPr lang="zh-CN" altLang="en-US" sz="2800" dirty="0" smtClean="0"/>
              <a:t>工作经历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75DAC87-D3A5-4E95-B963-E076CC3ADEA5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  <p:graphicFrame>
        <p:nvGraphicFramePr>
          <p:cNvPr id="7" name="Group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047361509"/>
              </p:ext>
            </p:extLst>
          </p:nvPr>
        </p:nvGraphicFramePr>
        <p:xfrm>
          <a:off x="363538" y="1111250"/>
          <a:ext cx="9256712" cy="4867055"/>
        </p:xfrm>
        <a:graphic>
          <a:graphicData uri="http://schemas.openxmlformats.org/drawingml/2006/table">
            <a:tbl>
              <a:tblPr/>
              <a:tblGrid>
                <a:gridCol w="922337"/>
                <a:gridCol w="8334375"/>
              </a:tblGrid>
              <a:tr h="305402">
                <a:tc>
                  <a:txBody>
                    <a:bodyPr/>
                    <a:lstStyle/>
                    <a:p>
                      <a:pPr marL="0" marR="0" lvl="0" indent="0" algn="ctr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  <a:sym typeface="黑体" pitchFamily="2" charset="-122"/>
                        </a:rPr>
                        <a:t>工作年限</a:t>
                      </a:r>
                      <a:endParaRPr kumimoji="0" lang="zh-CN" alt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楷体_GB2312" pitchFamily="49" charset="-122"/>
                        <a:sym typeface="Arial" charset="0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  <a:sym typeface="黑体" pitchFamily="2" charset="-122"/>
                        </a:rPr>
                        <a:t>工作经历</a:t>
                      </a:r>
                      <a:endParaRPr kumimoji="0" lang="zh-CN" alt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楷体_GB2312" pitchFamily="49" charset="-122"/>
                        <a:sym typeface="Arial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18006">
                <a:tc rowSpan="2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13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年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2015-01~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至今    工程院技术开发部前端开发处       担任机动小组团长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161925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带领团队完成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数学自主学习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】5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个优化案和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DJ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原型需求案的开发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;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；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161925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完成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ND2.X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的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FOTA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服务端改版需求开发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161925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完成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《Android APP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性能优化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》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指导书的制定；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161925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在组内开展技术兴趣学习和分享，并制定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《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技术兴趣小组开展规范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》</a:t>
                      </a:r>
                    </a:p>
                    <a:p>
                      <a:pPr marL="285750" marR="0" lvl="0" indent="161925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在项目开发过程采用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SCRUM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敏捷开发，改进周会的组织和开展形式，提高团队的活跃度、凝聚力和战斗力；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0000" marR="90000" marT="46800" marB="46800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9941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2011-08~2014~12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    游戏开发十部产品开发组       担任软件开发助理主程岗位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161925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带领团队完成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101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同学派上诸多项目的开发，如：抽奖系统、在线视频、相册、物理自主学习，在项目的开发和管理之余，个人还积极参加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设计中心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】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的软件设计；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161925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作为【智慧旅游】项目服务端主程，承担服务端架构设计与技术攻关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；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161925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作为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【91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云商城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】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的开发负责人，完成数据中心、摇钱树系统及后台管理平台等架构设计与开发；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161925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负责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【91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快安助手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】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项目的需求分析、技术架构设计与开发任务分配工作；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161925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独立完成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【91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乐印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】PC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端的设计与开发，并在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360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软件管家中上架；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0000" marR="90000" marT="46800" marB="46800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8613" y="179388"/>
            <a:ext cx="8915400" cy="42862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一、个人信息</a:t>
            </a:r>
            <a:r>
              <a:rPr lang="en-US" altLang="zh-CN" sz="2800" dirty="0" smtClean="0"/>
              <a:t>-</a:t>
            </a:r>
            <a:r>
              <a:rPr lang="zh-CN" altLang="en-US" sz="2800" dirty="0" smtClean="0"/>
              <a:t>工作经历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75DAC87-D3A5-4E95-B963-E076CC3ADEA5}" type="slidenum">
              <a:rPr lang="en-US" altLang="zh-CN" smtClean="0">
                <a:solidFill>
                  <a:srgbClr val="000000"/>
                </a:solidFill>
              </a:rPr>
              <a:pPr>
                <a:defRPr/>
              </a:pPr>
              <a:t>5</a:t>
            </a:fld>
            <a:endParaRPr lang="en-US" altLang="zh-CN">
              <a:solidFill>
                <a:srgbClr val="000000"/>
              </a:solidFill>
            </a:endParaRPr>
          </a:p>
        </p:txBody>
      </p:sp>
      <p:graphicFrame>
        <p:nvGraphicFramePr>
          <p:cNvPr id="7" name="Group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640044908"/>
              </p:ext>
            </p:extLst>
          </p:nvPr>
        </p:nvGraphicFramePr>
        <p:xfrm>
          <a:off x="363538" y="1111250"/>
          <a:ext cx="9256712" cy="5288227"/>
        </p:xfrm>
        <a:graphic>
          <a:graphicData uri="http://schemas.openxmlformats.org/drawingml/2006/table">
            <a:tbl>
              <a:tblPr/>
              <a:tblGrid>
                <a:gridCol w="922337"/>
                <a:gridCol w="8334375"/>
              </a:tblGrid>
              <a:tr h="379268">
                <a:tc>
                  <a:txBody>
                    <a:bodyPr/>
                    <a:lstStyle/>
                    <a:p>
                      <a:pPr marL="0" marR="0" lvl="0" indent="0" algn="ctr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  <a:sym typeface="黑体" pitchFamily="2" charset="-122"/>
                        </a:rPr>
                        <a:t>工作年限</a:t>
                      </a:r>
                      <a:endParaRPr kumimoji="0" lang="zh-CN" alt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楷体_GB2312" pitchFamily="49" charset="-122"/>
                        <a:sym typeface="Arial" charset="0"/>
                      </a:endParaRP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  <a:sym typeface="黑体" pitchFamily="2" charset="-122"/>
                        </a:rPr>
                        <a:t>工作经历</a:t>
                      </a:r>
                      <a:endParaRPr kumimoji="0" lang="zh-CN" altLang="en-US" sz="2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楷体_GB2312" pitchFamily="49" charset="-122"/>
                        <a:sym typeface="Arial" charset="0"/>
                      </a:endParaRPr>
                    </a:p>
                  </a:txBody>
                  <a:tcPr marL="90000" marR="90000" marT="46800" marB="468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1230911">
                <a:tc rowSpan="2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13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年</a:t>
                      </a:r>
                    </a:p>
                  </a:txBody>
                  <a:tcPr marL="90000" marR="90000" marT="46800" marB="4680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2009-10~2011-07   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游戏工具开发部企业信息化组     担任工具开发程序员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独立开发完成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ERP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后台服务统一控制平台、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ERP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桌面与服务器、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Socket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通讯平台、广告位预定系统等，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并参与考勤、项目管理、会议等系统的开发。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0000" marR="90000" marT="46800" marB="46800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8629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2006-09~2009-10    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在福州翔睿网络技术有限公司    担任软件开发部门经理岗位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      主要完成网游工作室管理、 温泉管理、酒店管理等系统的开发；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2005-09~2006-09    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在福建华博信息技术有限公司    担任项目经理岗位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主要负责地税税源监管系统项目开发和日常管理；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zh-CN" altLang="en-US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2002-09~2005-09    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在福建富的乐运动用品有限公司电脑课     担任程序员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       在企业的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ERP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开发中，独立完成流水线上条码扫描系统和实时计件系统，并参与订单系统开发等；           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zh-CN" altLang="en-US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2001-07~2002-09 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在福州英才软件有限公司   担任程序员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       参与天福茗茶企业进销存管理系统开发；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</a:txBody>
                  <a:tcPr marL="90000" marR="90000" marT="46800" marB="46800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17143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>
          <a:xfrm>
            <a:off x="352425" y="192088"/>
            <a:ext cx="8915400" cy="5921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价值贡献</a:t>
            </a:r>
            <a:endParaRPr lang="zh-CN" alt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F8ECC8-F017-48FD-B788-2E99C5290340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62683696"/>
              </p:ext>
            </p:extLst>
          </p:nvPr>
        </p:nvGraphicFramePr>
        <p:xfrm>
          <a:off x="203201" y="1029084"/>
          <a:ext cx="9543143" cy="527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6859"/>
                <a:gridCol w="738989"/>
                <a:gridCol w="4382965"/>
                <a:gridCol w="3134330"/>
              </a:tblGrid>
              <a:tr h="51148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所在项目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承担角色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关键事件</a:t>
                      </a:r>
                      <a:endParaRPr lang="en-US" altLang="zh-CN" sz="1400" dirty="0" smtClean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（体现工作亮点、突出技能）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项目线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/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技术线</a:t>
                      </a:r>
                      <a:endParaRPr lang="en-US" altLang="zh-CN" sz="1400" dirty="0" smtClean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突出贡献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6453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数学自主学习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团长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1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、重构知识点探测题目加载机制，有效提升加载速度；</a:t>
                      </a:r>
                      <a:endParaRPr lang="en-US" altLang="zh-CN" sz="1400" dirty="0" smtClean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  <a:p>
                      <a:pPr algn="l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2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、优化题目答案验证算法和流程，使得做题速度有显著提升，提高用户体验体验；</a:t>
                      </a:r>
                      <a:endParaRPr lang="en-US" altLang="zh-CN" sz="1400" dirty="0" smtClean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  <a:p>
                      <a:pPr algn="l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3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、在项目开发过程采用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SCRUM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敏捷开发，改进周会的组织和开展形式，提高团队的活跃度、凝聚力和战斗力；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1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、通过敏捷开发的实施，使得版本的开发比原计划提前</a:t>
                      </a:r>
                      <a:r>
                        <a:rPr lang="en-US" altLang="zh-CN" sz="1400" dirty="0" smtClean="0">
                          <a:solidFill>
                            <a:srgbClr val="FF0000"/>
                          </a:solidFill>
                          <a:latin typeface="黑体" pitchFamily="2" charset="-122"/>
                          <a:ea typeface="黑体" pitchFamily="2" charset="-122"/>
                        </a:rPr>
                        <a:t>3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天完成；</a:t>
                      </a:r>
                      <a:endParaRPr lang="en-US" altLang="zh-CN" sz="1400" dirty="0" smtClean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  <a:p>
                      <a:pPr algn="l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2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、面对新人达</a:t>
                      </a:r>
                      <a:r>
                        <a:rPr lang="en-US" altLang="zh-CN" sz="1400" dirty="0" smtClean="0">
                          <a:solidFill>
                            <a:srgbClr val="FF0000"/>
                          </a:solidFill>
                          <a:latin typeface="黑体" pitchFamily="2" charset="-122"/>
                          <a:ea typeface="黑体" pitchFamily="2" charset="-122"/>
                        </a:rPr>
                        <a:t>60%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以上的新成立的团队，团长能够快速的凝聚队员，有序高效的开展工作；</a:t>
                      </a:r>
                      <a:endParaRPr lang="en-US" altLang="zh-CN" sz="1400" dirty="0" smtClean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  <a:p>
                      <a:pPr algn="l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3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、结合团队的开发经验，制定了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《Android APP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性能优化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》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指导书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18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智慧旅游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服务端主程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承担服务端架构设计与技术攻关，并带领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1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个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p3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和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1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个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p4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程序员按时完成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3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个大版本的开发。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整体服务端通过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QA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的压力测试，并取得相对不错的成绩（在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10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万注册用户规模，百万业务数据量的条件下，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1000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用户并发，智慧旅游的主要接口响应时间均能控制在</a:t>
                      </a:r>
                      <a:r>
                        <a:rPr lang="en-US" altLang="zh-CN" sz="1400" dirty="0" smtClean="0">
                          <a:solidFill>
                            <a:srgbClr val="FF0000"/>
                          </a:solidFill>
                          <a:latin typeface="黑体" pitchFamily="2" charset="-122"/>
                          <a:ea typeface="黑体" pitchFamily="2" charset="-122"/>
                        </a:rPr>
                        <a:t>1</a:t>
                      </a:r>
                      <a:r>
                        <a:rPr lang="zh-CN" altLang="en-US" sz="1400" dirty="0" smtClean="0">
                          <a:solidFill>
                            <a:srgbClr val="FF0000"/>
                          </a:solidFill>
                          <a:latin typeface="黑体" pitchFamily="2" charset="-122"/>
                          <a:ea typeface="黑体" pitchFamily="2" charset="-122"/>
                        </a:rPr>
                        <a:t>秒内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，操作成功率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100%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，各服务器资源使用合理。根据本次压测，可初步估算该系统每小时的接口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PV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能力超过</a:t>
                      </a:r>
                      <a:r>
                        <a:rPr lang="en-US" altLang="zh-CN" sz="1400" dirty="0" smtClean="0">
                          <a:solidFill>
                            <a:srgbClr val="FF0000"/>
                          </a:solidFill>
                          <a:latin typeface="黑体" pitchFamily="2" charset="-122"/>
                          <a:ea typeface="黑体" pitchFamily="2" charset="-122"/>
                        </a:rPr>
                        <a:t>200</a:t>
                      </a:r>
                      <a:r>
                        <a:rPr lang="zh-CN" altLang="en-US" sz="1400" dirty="0" smtClean="0">
                          <a:solidFill>
                            <a:srgbClr val="FF0000"/>
                          </a:solidFill>
                          <a:latin typeface="黑体" pitchFamily="2" charset="-122"/>
                          <a:ea typeface="黑体" pitchFamily="2" charset="-122"/>
                        </a:rPr>
                        <a:t>万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）。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865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101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同学派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—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相册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项目主程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在时间紧迫及人员紧缺的情况下，带领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2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个新入司外包人员接下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【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相册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】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项目。面对外包人员技术参差不齐，主程与程序员一起参与代码的编写及架构重构，仅用了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20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个工作日的时间高效的完成相册整体架构的调整和优化工作，使得整体的稳定性和性能显著提升。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1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、相册的图片加载速度提升显著：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1000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张高清照片的加载平均时间由原来的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5~10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分钟提升到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3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秒以内</a:t>
                      </a:r>
                      <a:endParaRPr lang="en-US" altLang="zh-CN" sz="1400" dirty="0" smtClean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  <a:p>
                      <a:pPr algn="l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2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、在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4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个月的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【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相册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】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开发中，累计发布了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4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个大版本和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11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个小版本，平均</a:t>
                      </a:r>
                      <a:r>
                        <a:rPr lang="zh-CN" altLang="en-US" sz="1400" dirty="0" smtClean="0">
                          <a:solidFill>
                            <a:srgbClr val="FF0000"/>
                          </a:solidFill>
                          <a:latin typeface="黑体" pitchFamily="2" charset="-122"/>
                          <a:ea typeface="黑体" pitchFamily="2" charset="-122"/>
                        </a:rPr>
                        <a:t>每周迭代</a:t>
                      </a:r>
                      <a:r>
                        <a:rPr lang="en-US" altLang="zh-CN" sz="1400" dirty="0" smtClean="0">
                          <a:solidFill>
                            <a:srgbClr val="FF0000"/>
                          </a:solidFill>
                          <a:latin typeface="黑体" pitchFamily="2" charset="-122"/>
                          <a:ea typeface="黑体" pitchFamily="2" charset="-122"/>
                        </a:rPr>
                        <a:t>1</a:t>
                      </a:r>
                      <a:r>
                        <a:rPr lang="zh-CN" altLang="en-US" sz="1400" dirty="0" smtClean="0">
                          <a:solidFill>
                            <a:srgbClr val="FF0000"/>
                          </a:solidFill>
                          <a:latin typeface="黑体" pitchFamily="2" charset="-122"/>
                          <a:ea typeface="黑体" pitchFamily="2" charset="-122"/>
                        </a:rPr>
                        <a:t>个版本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的速度向前推进。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>
          <a:xfrm>
            <a:off x="352425" y="192088"/>
            <a:ext cx="8915400" cy="5921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价值贡献</a:t>
            </a:r>
            <a:endParaRPr lang="zh-CN" alt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F8ECC8-F017-48FD-B788-2E99C5290340}" type="slidenum">
              <a:rPr lang="en-US" altLang="zh-CN" smtClean="0">
                <a:solidFill>
                  <a:srgbClr val="000000"/>
                </a:solidFill>
              </a:rPr>
              <a:pPr>
                <a:defRPr/>
              </a:pPr>
              <a:t>7</a:t>
            </a:fld>
            <a:endParaRPr lang="en-US" altLang="zh-CN">
              <a:solidFill>
                <a:srgbClr val="000000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609715416"/>
              </p:ext>
            </p:extLst>
          </p:nvPr>
        </p:nvGraphicFramePr>
        <p:xfrm>
          <a:off x="203201" y="1029085"/>
          <a:ext cx="9543143" cy="5197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6859"/>
                <a:gridCol w="738989"/>
                <a:gridCol w="4382965"/>
                <a:gridCol w="3134330"/>
              </a:tblGrid>
              <a:tr h="57896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所在项目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承担角色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关键事件</a:t>
                      </a:r>
                      <a:endParaRPr lang="en-US" altLang="zh-CN" sz="1400" dirty="0" smtClean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（体现工作亮点、突出技能）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项目线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/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技术线</a:t>
                      </a:r>
                      <a:endParaRPr lang="en-US" altLang="zh-CN" sz="1400" dirty="0" smtClean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突出贡献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91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云商城</a:t>
                      </a:r>
                    </a:p>
                    <a:p>
                      <a:pPr algn="ctr"/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项目主程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负责项目需求分析、开发管理和技术攻关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为尚街和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91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育儿应用中心等第三方提供商品数据支持；</a:t>
                      </a:r>
                      <a:endParaRPr kumimoji="0" lang="en-US" altLang="zh-CN" sz="14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-28575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91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云商城项目</a:t>
                      </a:r>
                      <a:r>
                        <a:rPr kumimoji="0" lang="zh-CN" altLang="en-US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月均收入</a:t>
                      </a:r>
                      <a:r>
                        <a:rPr kumimoji="0" lang="en-US" altLang="zh-CN" sz="14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100W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；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6275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快安助手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项目主程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负责项目需求分析、开发管理和技术攻关</a:t>
                      </a:r>
                    </a:p>
                    <a:p>
                      <a:pPr algn="ctr"/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在时间紧迫及人员紧缺的情况下，在计划时间内带领团队高效出色的完成开发任务并发布版本；</a:t>
                      </a:r>
                      <a:endParaRPr kumimoji="0" lang="en-US" altLang="zh-CN" sz="14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微软雅黑" pitchFamily="34" charset="-122"/>
                        <a:ea typeface="微软雅黑" pitchFamily="34" charset="-122"/>
                        <a:cs typeface="+mn-cs"/>
                      </a:endParaRPr>
                    </a:p>
                    <a:p>
                      <a:pPr marL="285750" marR="0" lvl="0" indent="-28575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>
                          <a:srgbClr val="3F6985"/>
                        </a:buClr>
                        <a:buSzTx/>
                        <a:buFont typeface="Wingdings" pitchFamily="2" charset="2"/>
                        <a:buChar char="l"/>
                        <a:tabLst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为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91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助手开拓了全新的线下分发渠道；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4384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91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乐印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  <a:latin typeface="黑体" pitchFamily="2" charset="-122"/>
                          <a:ea typeface="黑体" pitchFamily="2" charset="-122"/>
                        </a:rPr>
                        <a:t>开发程序员</a:t>
                      </a:r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负责并独立完成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【91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乐印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】PC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端的开发</a:t>
                      </a:r>
                      <a:endParaRPr kumimoji="0" lang="zh-CN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algn="ctr"/>
                      <a:endParaRPr lang="zh-CN" altLang="en-US" sz="1400" dirty="0">
                        <a:solidFill>
                          <a:schemeClr val="tx1"/>
                        </a:solidFill>
                        <a:latin typeface="黑体" pitchFamily="2" charset="-122"/>
                        <a:ea typeface="黑体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91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乐印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PC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端为用户提供更为便捷快速照片冲印及</a:t>
                      </a:r>
                      <a:r>
                        <a:rPr kumimoji="0" lang="en-US" altLang="zh-CN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DIY</a:t>
                      </a: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微软雅黑" pitchFamily="34" charset="-122"/>
                          <a:ea typeface="微软雅黑" pitchFamily="34" charset="-122"/>
                        </a:rPr>
                        <a:t>功能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，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91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乐印项目</a:t>
                      </a:r>
                      <a:r>
                        <a:rPr kumimoji="0" lang="zh-CN" altLang="en-US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月均收入</a:t>
                      </a:r>
                      <a:r>
                        <a:rPr kumimoji="0" lang="en-US" altLang="zh-CN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  <a:cs typeface="+mn-cs"/>
                        </a:rPr>
                        <a:t>100W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。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84611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>
          <a:xfrm>
            <a:off x="352425" y="192088"/>
            <a:ext cx="8915400" cy="5921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技能展现</a:t>
            </a:r>
            <a:endParaRPr lang="zh-CN" alt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10243" name="文本占位符 4"/>
          <p:cNvSpPr>
            <a:spLocks noGrp="1"/>
          </p:cNvSpPr>
          <p:nvPr>
            <p:ph type="body" sz="half" idx="1"/>
          </p:nvPr>
        </p:nvSpPr>
        <p:spPr>
          <a:xfrm>
            <a:off x="260124" y="1049338"/>
            <a:ext cx="9377362" cy="1555976"/>
          </a:xfrm>
        </p:spPr>
        <p:txBody>
          <a:bodyPr/>
          <a:lstStyle/>
          <a:p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改进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周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会开展形式，以老带新，有效提高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团队的活跃度、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凝聚力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  <a:p>
            <a:pPr>
              <a:buFont typeface="Wingdings" pitchFamily="2" charset="2"/>
              <a:buNone/>
            </a:pPr>
            <a:r>
              <a:rPr lang="zh-CN" altLang="en-US" sz="16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  </a:t>
            </a:r>
            <a:r>
              <a:rPr lang="zh-CN" altLang="en-US" sz="1600" dirty="0" smtClean="0">
                <a:latin typeface="黑体" pitchFamily="2" charset="-122"/>
                <a:ea typeface="黑体" pitchFamily="2" charset="-122"/>
              </a:rPr>
              <a:t>工作亮点、技能体现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：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  <a:p>
            <a:pPr>
              <a:buNone/>
            </a:pPr>
            <a:r>
              <a:rPr lang="zh-CN" altLang="en-US" sz="16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      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面对</a:t>
            </a:r>
            <a:r>
              <a:rPr lang="en-US" altLang="zh-CN" sz="1600" b="0" dirty="0">
                <a:latin typeface="黑体" pitchFamily="2" charset="-122"/>
                <a:ea typeface="黑体" pitchFamily="2" charset="-122"/>
              </a:rPr>
              <a:t>60%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以上是新人的新团队，在短短的一周内快速的凝聚团队，有序高效的开展工作。通过周会的“猿人</a:t>
            </a:r>
            <a:r>
              <a:rPr lang="en-US" altLang="zh-CN" sz="1600" b="0" dirty="0" smtClean="0">
                <a:latin typeface="黑体" pitchFamily="2" charset="-122"/>
                <a:ea typeface="黑体" pitchFamily="2" charset="-122"/>
              </a:rPr>
              <a:t>Show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”环节，让每个程序员都有展显自我的机会，同时锻炼他们的演讲能力。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63676" y="2924200"/>
            <a:ext cx="3783618" cy="280308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9856" y="2924629"/>
            <a:ext cx="2891518" cy="2802654"/>
          </a:xfrm>
          <a:prstGeom prst="rect">
            <a:avLst/>
          </a:prstGeom>
        </p:spPr>
      </p:pic>
      <p:pic>
        <p:nvPicPr>
          <p:cNvPr id="57" name="图片 56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149710" y="2924200"/>
            <a:ext cx="2471902" cy="280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8664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>
          <a:xfrm>
            <a:off x="352425" y="192088"/>
            <a:ext cx="8915400" cy="59213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sz="2800" b="1" dirty="0" smtClean="0"/>
              <a:t>二、专业陈述</a:t>
            </a:r>
            <a:r>
              <a:rPr lang="en-US" altLang="zh-CN" sz="2800" b="1" dirty="0" smtClean="0"/>
              <a:t>-</a:t>
            </a:r>
            <a:r>
              <a:rPr lang="zh-CN" altLang="en-US" sz="2800" dirty="0" smtClean="0"/>
              <a:t>技能展现</a:t>
            </a:r>
            <a:endParaRPr lang="zh-CN" alt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10243" name="文本占位符 4"/>
          <p:cNvSpPr>
            <a:spLocks noGrp="1"/>
          </p:cNvSpPr>
          <p:nvPr>
            <p:ph type="body" sz="half" idx="1"/>
          </p:nvPr>
        </p:nvSpPr>
        <p:spPr>
          <a:xfrm>
            <a:off x="260124" y="1049338"/>
            <a:ext cx="9377362" cy="5211762"/>
          </a:xfrm>
        </p:spPr>
        <p:txBody>
          <a:bodyPr/>
          <a:lstStyle/>
          <a:p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通过在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项目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开发过程实施</a:t>
            </a:r>
            <a:r>
              <a:rPr lang="en-US" altLang="zh-CN" sz="1600" b="0" dirty="0" smtClean="0">
                <a:latin typeface="黑体" pitchFamily="2" charset="-122"/>
                <a:ea typeface="黑体" pitchFamily="2" charset="-122"/>
              </a:rPr>
              <a:t>SCRUM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敏捷开发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，提高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团队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的配合默契度和战斗力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  <a:p>
            <a:pPr>
              <a:buFont typeface="Wingdings" pitchFamily="2" charset="2"/>
              <a:buNone/>
            </a:pPr>
            <a:r>
              <a:rPr lang="zh-CN" altLang="en-US" sz="1600" b="0" dirty="0" smtClean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  </a:t>
            </a:r>
            <a:r>
              <a:rPr lang="zh-CN" altLang="en-US" sz="1600" dirty="0" smtClean="0">
                <a:latin typeface="黑体" pitchFamily="2" charset="-122"/>
                <a:ea typeface="黑体" pitchFamily="2" charset="-122"/>
              </a:rPr>
              <a:t>工作亮点、技能体现：</a:t>
            </a:r>
            <a:endParaRPr lang="en-US" altLang="zh-CN" sz="1600" dirty="0" smtClean="0">
              <a:latin typeface="黑体" pitchFamily="2" charset="-122"/>
              <a:ea typeface="黑体" pitchFamily="2" charset="-122"/>
            </a:endParaRPr>
          </a:p>
          <a:p>
            <a:pPr>
              <a:buNone/>
            </a:pPr>
            <a:r>
              <a:rPr lang="zh-CN" altLang="en-US" sz="1600" b="0" dirty="0">
                <a:solidFill>
                  <a:srgbClr val="FF0000"/>
                </a:solidFill>
                <a:latin typeface="黑体" pitchFamily="2" charset="-122"/>
                <a:ea typeface="黑体" pitchFamily="2" charset="-122"/>
              </a:rPr>
              <a:t>       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通过敏捷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开发的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实施，快速同步进度，让组内成员相互了解彼此进展，从而了解本项目的整体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进展。在</a:t>
            </a:r>
            <a:r>
              <a:rPr lang="en-US" altLang="zh-CN" sz="1600" b="0" dirty="0" smtClean="0">
                <a:latin typeface="黑体" pitchFamily="2" charset="-122"/>
                <a:ea typeface="黑体" pitchFamily="2" charset="-122"/>
              </a:rPr>
              <a:t>1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个月内完成</a:t>
            </a:r>
            <a:r>
              <a:rPr lang="en-US" altLang="zh-CN" sz="1600" b="0" dirty="0">
                <a:latin typeface="黑体" pitchFamily="2" charset="-122"/>
                <a:ea typeface="黑体" pitchFamily="2" charset="-122"/>
              </a:rPr>
              <a:t>【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数学自主学习</a:t>
            </a:r>
            <a:r>
              <a:rPr lang="en-US" altLang="zh-CN" sz="1600" b="0" dirty="0">
                <a:latin typeface="黑体" pitchFamily="2" charset="-122"/>
                <a:ea typeface="黑体" pitchFamily="2" charset="-122"/>
              </a:rPr>
              <a:t>】5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个优化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案、</a:t>
            </a:r>
            <a:r>
              <a:rPr lang="en-US" altLang="zh-CN" sz="1600" b="0" dirty="0" smtClean="0">
                <a:latin typeface="黑体" pitchFamily="2" charset="-122"/>
                <a:ea typeface="黑体" pitchFamily="2" charset="-122"/>
              </a:rPr>
              <a:t>DJ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原型需求案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以及</a:t>
            </a:r>
            <a:r>
              <a:rPr lang="en-US" altLang="zh-CN" sz="1600" b="0" dirty="0" smtClean="0">
                <a:latin typeface="黑体" pitchFamily="2" charset="-122"/>
                <a:ea typeface="黑体" pitchFamily="2" charset="-122"/>
              </a:rPr>
              <a:t>ND2.X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的</a:t>
            </a:r>
            <a:r>
              <a:rPr lang="en-US" altLang="zh-CN" sz="1600" b="0" dirty="0">
                <a:latin typeface="黑体" pitchFamily="2" charset="-122"/>
                <a:ea typeface="黑体" pitchFamily="2" charset="-122"/>
              </a:rPr>
              <a:t>FOTA</a:t>
            </a:r>
            <a:r>
              <a:rPr lang="zh-CN" altLang="en-US" sz="1600" b="0" dirty="0">
                <a:latin typeface="黑体" pitchFamily="2" charset="-122"/>
                <a:ea typeface="黑体" pitchFamily="2" charset="-122"/>
              </a:rPr>
              <a:t>服务端改版等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开发和教育商城</a:t>
            </a:r>
            <a:r>
              <a:rPr lang="en-US" altLang="zh-CN" sz="1600" b="0" dirty="0" smtClean="0">
                <a:latin typeface="黑体" pitchFamily="2" charset="-122"/>
                <a:ea typeface="黑体" pitchFamily="2" charset="-122"/>
              </a:rPr>
              <a:t>bug</a:t>
            </a:r>
            <a:r>
              <a:rPr lang="zh-CN" altLang="en-US" sz="1600" b="0" dirty="0" smtClean="0">
                <a:latin typeface="黑体" pitchFamily="2" charset="-122"/>
                <a:ea typeface="黑体" pitchFamily="2" charset="-122"/>
              </a:rPr>
              <a:t>的修改。</a:t>
            </a:r>
            <a:endParaRPr lang="en-US" altLang="zh-CN" sz="1600" b="0" dirty="0" smtClean="0">
              <a:latin typeface="黑体" pitchFamily="2" charset="-122"/>
              <a:ea typeface="黑体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91912" y="2765085"/>
            <a:ext cx="7901288" cy="3381715"/>
            <a:chOff x="952823" y="2329657"/>
            <a:chExt cx="8065328" cy="4064000"/>
          </a:xfrm>
        </p:grpSpPr>
        <p:graphicFrame>
          <p:nvGraphicFramePr>
            <p:cNvPr id="31" name="图示 30"/>
            <p:cNvGraphicFramePr/>
            <p:nvPr>
              <p:extLst/>
            </p:nvPr>
          </p:nvGraphicFramePr>
          <p:xfrm>
            <a:off x="952823" y="2329657"/>
            <a:ext cx="3133016" cy="4064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grpSp>
          <p:nvGrpSpPr>
            <p:cNvPr id="32" name="组合 31"/>
            <p:cNvGrpSpPr/>
            <p:nvPr/>
          </p:nvGrpSpPr>
          <p:grpSpPr>
            <a:xfrm>
              <a:off x="4193615" y="2441863"/>
              <a:ext cx="4824536" cy="634166"/>
              <a:chOff x="3779912" y="2636912"/>
              <a:chExt cx="4824536" cy="634166"/>
            </a:xfrm>
          </p:grpSpPr>
          <p:sp>
            <p:nvSpPr>
              <p:cNvPr id="33" name="右箭头 32"/>
              <p:cNvSpPr/>
              <p:nvPr/>
            </p:nvSpPr>
            <p:spPr>
              <a:xfrm>
                <a:off x="3779912" y="2708920"/>
                <a:ext cx="576064" cy="484632"/>
              </a:xfrm>
              <a:prstGeom prst="rightArrow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00" b="0" kern="0" smtClean="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34" name="组合 33"/>
              <p:cNvGrpSpPr/>
              <p:nvPr/>
            </p:nvGrpSpPr>
            <p:grpSpPr>
              <a:xfrm>
                <a:off x="4508158" y="2636912"/>
                <a:ext cx="4096290" cy="634166"/>
                <a:chOff x="1051564" y="525854"/>
                <a:chExt cx="2080066" cy="634166"/>
              </a:xfrm>
            </p:grpSpPr>
            <p:sp>
              <p:nvSpPr>
                <p:cNvPr id="35" name="矩形 34"/>
                <p:cNvSpPr/>
                <p:nvPr/>
              </p:nvSpPr>
              <p:spPr>
                <a:xfrm>
                  <a:off x="1051564" y="525854"/>
                  <a:ext cx="2080066" cy="634166"/>
                </a:xfrm>
                <a:prstGeom prst="rect">
                  <a:avLst/>
                </a:prstGeom>
                <a:solidFill>
                  <a:srgbClr val="8064A2">
                    <a:hueOff val="0"/>
                    <a:satOff val="0"/>
                    <a:lumOff val="0"/>
                    <a:alphaOff val="0"/>
                  </a:srgbClr>
                </a:solidFill>
                <a:ln w="38100" cap="flat" cmpd="sng" algn="ctr">
                  <a:solidFill>
                    <a:sysClr val="window" lastClr="C7EDCC">
                      <a:hueOff val="0"/>
                      <a:satOff val="0"/>
                      <a:lumOff val="0"/>
                      <a:alphaOff val="0"/>
                    </a:sysClr>
                  </a:solidFill>
                  <a:prstDash val="solid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sp>
            <p:sp>
              <p:nvSpPr>
                <p:cNvPr id="36" name="矩形 35"/>
                <p:cNvSpPr/>
                <p:nvPr/>
              </p:nvSpPr>
              <p:spPr>
                <a:xfrm>
                  <a:off x="1051564" y="525854"/>
                  <a:ext cx="2080066" cy="63416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spcFirstLastPara="0" vert="horz" wrap="square" lIns="17780" tIns="17780" rIns="17780" bIns="17780" numCol="1" spcCol="1270" anchor="ctr" anchorCtr="0">
                  <a:noAutofit/>
                </a:bodyPr>
                <a:lstStyle/>
                <a:p>
                  <a:pPr defTabSz="1244600" fontAlgn="auto">
                    <a:lnSpc>
                      <a:spcPct val="90000"/>
                    </a:lnSpc>
                    <a:spcBef>
                      <a:spcPts val="0"/>
                    </a:spcBef>
                    <a:spcAft>
                      <a:spcPct val="35000"/>
                    </a:spcAft>
                  </a:pPr>
                  <a:r>
                    <a:rPr lang="zh-CN" altLang="en-US" sz="1600" b="0" kern="0" dirty="0" smtClean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按照演示的标准来规划每个迭代的开发内容</a:t>
                  </a:r>
                </a:p>
              </p:txBody>
            </p:sp>
          </p:grpSp>
        </p:grpSp>
        <p:grpSp>
          <p:nvGrpSpPr>
            <p:cNvPr id="37" name="组合 36"/>
            <p:cNvGrpSpPr/>
            <p:nvPr/>
          </p:nvGrpSpPr>
          <p:grpSpPr>
            <a:xfrm>
              <a:off x="4193615" y="3218014"/>
              <a:ext cx="4824536" cy="634166"/>
              <a:chOff x="3744848" y="3429000"/>
              <a:chExt cx="4824536" cy="634166"/>
            </a:xfrm>
          </p:grpSpPr>
          <p:sp>
            <p:nvSpPr>
              <p:cNvPr id="38" name="右箭头 37"/>
              <p:cNvSpPr/>
              <p:nvPr/>
            </p:nvSpPr>
            <p:spPr>
              <a:xfrm>
                <a:off x="3744848" y="3501008"/>
                <a:ext cx="576064" cy="484632"/>
              </a:xfrm>
              <a:prstGeom prst="rightArrow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00" b="0" kern="0" smtClean="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39" name="组合 38"/>
              <p:cNvGrpSpPr/>
              <p:nvPr/>
            </p:nvGrpSpPr>
            <p:grpSpPr>
              <a:xfrm>
                <a:off x="4473094" y="3429000"/>
                <a:ext cx="4096290" cy="634166"/>
                <a:chOff x="1051564" y="525854"/>
                <a:chExt cx="2080066" cy="634166"/>
              </a:xfrm>
            </p:grpSpPr>
            <p:sp>
              <p:nvSpPr>
                <p:cNvPr id="40" name="矩形 39"/>
                <p:cNvSpPr/>
                <p:nvPr/>
              </p:nvSpPr>
              <p:spPr>
                <a:xfrm>
                  <a:off x="1051564" y="525854"/>
                  <a:ext cx="2080066" cy="634166"/>
                </a:xfrm>
                <a:prstGeom prst="rect">
                  <a:avLst/>
                </a:prstGeom>
                <a:solidFill>
                  <a:srgbClr val="8064A2">
                    <a:hueOff val="0"/>
                    <a:satOff val="0"/>
                    <a:lumOff val="0"/>
                    <a:alphaOff val="0"/>
                  </a:srgbClr>
                </a:solidFill>
                <a:ln w="38100" cap="flat" cmpd="sng" algn="ctr">
                  <a:solidFill>
                    <a:sysClr val="window" lastClr="C7EDCC">
                      <a:hueOff val="0"/>
                      <a:satOff val="0"/>
                      <a:lumOff val="0"/>
                      <a:alphaOff val="0"/>
                    </a:sysClr>
                  </a:solidFill>
                  <a:prstDash val="solid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sp>
            <p:sp>
              <p:nvSpPr>
                <p:cNvPr id="41" name="矩形 40"/>
                <p:cNvSpPr/>
                <p:nvPr/>
              </p:nvSpPr>
              <p:spPr>
                <a:xfrm>
                  <a:off x="1051564" y="525854"/>
                  <a:ext cx="2080066" cy="63416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spcFirstLastPara="0" vert="horz" wrap="square" lIns="17780" tIns="17780" rIns="17780" bIns="17780" numCol="1" spcCol="1270" anchor="ctr" anchorCtr="0">
                  <a:noAutofit/>
                </a:bodyPr>
                <a:lstStyle/>
                <a:p>
                  <a:pPr defTabSz="1244600" fontAlgn="auto">
                    <a:lnSpc>
                      <a:spcPct val="90000"/>
                    </a:lnSpc>
                    <a:spcBef>
                      <a:spcPts val="0"/>
                    </a:spcBef>
                    <a:spcAft>
                      <a:spcPct val="35000"/>
                    </a:spcAft>
                  </a:pPr>
                  <a:r>
                    <a:rPr lang="zh-CN" altLang="en-US" sz="1600" b="0" kern="0" dirty="0" smtClean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“昨天干了什么”，“今天计划干什么”，“遇到了什么障碍”</a:t>
                  </a:r>
                </a:p>
              </p:txBody>
            </p:sp>
          </p:grpSp>
        </p:grpSp>
        <p:grpSp>
          <p:nvGrpSpPr>
            <p:cNvPr id="42" name="组合 41"/>
            <p:cNvGrpSpPr/>
            <p:nvPr/>
          </p:nvGrpSpPr>
          <p:grpSpPr>
            <a:xfrm>
              <a:off x="4193615" y="4806014"/>
              <a:ext cx="4824536" cy="634166"/>
              <a:chOff x="3744848" y="3429000"/>
              <a:chExt cx="4824536" cy="634166"/>
            </a:xfrm>
          </p:grpSpPr>
          <p:sp>
            <p:nvSpPr>
              <p:cNvPr id="43" name="右箭头 42"/>
              <p:cNvSpPr/>
              <p:nvPr/>
            </p:nvSpPr>
            <p:spPr>
              <a:xfrm>
                <a:off x="3744848" y="3501008"/>
                <a:ext cx="576064" cy="484632"/>
              </a:xfrm>
              <a:prstGeom prst="rightArrow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00" b="0" kern="0" smtClean="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44" name="组合 43"/>
              <p:cNvGrpSpPr/>
              <p:nvPr/>
            </p:nvGrpSpPr>
            <p:grpSpPr>
              <a:xfrm>
                <a:off x="4473094" y="3429000"/>
                <a:ext cx="4096290" cy="634166"/>
                <a:chOff x="1051564" y="525854"/>
                <a:chExt cx="2080066" cy="634166"/>
              </a:xfrm>
            </p:grpSpPr>
            <p:sp>
              <p:nvSpPr>
                <p:cNvPr id="45" name="矩形 44"/>
                <p:cNvSpPr/>
                <p:nvPr/>
              </p:nvSpPr>
              <p:spPr>
                <a:xfrm>
                  <a:off x="1051564" y="525854"/>
                  <a:ext cx="2080066" cy="634166"/>
                </a:xfrm>
                <a:prstGeom prst="rect">
                  <a:avLst/>
                </a:prstGeom>
                <a:solidFill>
                  <a:srgbClr val="8064A2">
                    <a:hueOff val="0"/>
                    <a:satOff val="0"/>
                    <a:lumOff val="0"/>
                    <a:alphaOff val="0"/>
                  </a:srgbClr>
                </a:solidFill>
                <a:ln w="38100" cap="flat" cmpd="sng" algn="ctr">
                  <a:solidFill>
                    <a:sysClr val="window" lastClr="C7EDCC">
                      <a:hueOff val="0"/>
                      <a:satOff val="0"/>
                      <a:lumOff val="0"/>
                      <a:alphaOff val="0"/>
                    </a:sysClr>
                  </a:solidFill>
                  <a:prstDash val="solid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sp>
            <p:sp>
              <p:nvSpPr>
                <p:cNvPr id="46" name="矩形 45"/>
                <p:cNvSpPr/>
                <p:nvPr/>
              </p:nvSpPr>
              <p:spPr>
                <a:xfrm>
                  <a:off x="1051564" y="525854"/>
                  <a:ext cx="2080066" cy="63416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spcFirstLastPara="0" vert="horz" wrap="square" lIns="17780" tIns="17780" rIns="17780" bIns="17780" numCol="1" spcCol="1270" anchor="ctr" anchorCtr="0">
                  <a:noAutofit/>
                </a:bodyPr>
                <a:lstStyle/>
                <a:p>
                  <a:pPr defTabSz="1244600" fontAlgn="auto">
                    <a:lnSpc>
                      <a:spcPct val="90000"/>
                    </a:lnSpc>
                    <a:spcBef>
                      <a:spcPts val="0"/>
                    </a:spcBef>
                    <a:spcAft>
                      <a:spcPct val="35000"/>
                    </a:spcAft>
                  </a:pPr>
                  <a:r>
                    <a:rPr lang="zh-CN" altLang="en-US" sz="1600" b="0" kern="0" dirty="0" smtClean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对每个</a:t>
                  </a:r>
                  <a:r>
                    <a:rPr lang="en-US" altLang="zh-CN" sz="1600" b="0" kern="0" dirty="0" smtClean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sprint</a:t>
                  </a:r>
                  <a:r>
                    <a:rPr lang="zh-CN" altLang="en-US" sz="1600" b="0" kern="0" dirty="0" smtClean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（迭代）的工作成果演示和评审</a:t>
                  </a:r>
                </a:p>
              </p:txBody>
            </p:sp>
          </p:grpSp>
        </p:grpSp>
        <p:grpSp>
          <p:nvGrpSpPr>
            <p:cNvPr id="47" name="组合 46"/>
            <p:cNvGrpSpPr/>
            <p:nvPr/>
          </p:nvGrpSpPr>
          <p:grpSpPr>
            <a:xfrm>
              <a:off x="4193615" y="5626795"/>
              <a:ext cx="4824536" cy="634166"/>
              <a:chOff x="3744848" y="3429000"/>
              <a:chExt cx="4824536" cy="634166"/>
            </a:xfrm>
          </p:grpSpPr>
          <p:sp>
            <p:nvSpPr>
              <p:cNvPr id="48" name="右箭头 47"/>
              <p:cNvSpPr/>
              <p:nvPr/>
            </p:nvSpPr>
            <p:spPr>
              <a:xfrm>
                <a:off x="3744848" y="3501008"/>
                <a:ext cx="576064" cy="484632"/>
              </a:xfrm>
              <a:prstGeom prst="rightArrow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sz="1800" b="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49" name="组合 48"/>
              <p:cNvGrpSpPr/>
              <p:nvPr/>
            </p:nvGrpSpPr>
            <p:grpSpPr>
              <a:xfrm>
                <a:off x="4473094" y="3429000"/>
                <a:ext cx="4096290" cy="634166"/>
                <a:chOff x="1051564" y="525854"/>
                <a:chExt cx="2080066" cy="634166"/>
              </a:xfrm>
            </p:grpSpPr>
            <p:sp>
              <p:nvSpPr>
                <p:cNvPr id="50" name="矩形 49"/>
                <p:cNvSpPr/>
                <p:nvPr/>
              </p:nvSpPr>
              <p:spPr>
                <a:xfrm>
                  <a:off x="1051564" y="525854"/>
                  <a:ext cx="2080066" cy="634166"/>
                </a:xfrm>
                <a:prstGeom prst="rect">
                  <a:avLst/>
                </a:prstGeom>
                <a:solidFill>
                  <a:srgbClr val="8064A2">
                    <a:hueOff val="0"/>
                    <a:satOff val="0"/>
                    <a:lumOff val="0"/>
                    <a:alphaOff val="0"/>
                  </a:srgbClr>
                </a:solidFill>
                <a:ln w="38100" cap="flat" cmpd="sng" algn="ctr">
                  <a:solidFill>
                    <a:sysClr val="window" lastClr="C7EDCC">
                      <a:hueOff val="0"/>
                      <a:satOff val="0"/>
                      <a:lumOff val="0"/>
                      <a:alphaOff val="0"/>
                    </a:sysClr>
                  </a:solidFill>
                  <a:prstDash val="solid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</a:pPr>
                  <a:endParaRPr lang="zh-CN" altLang="en-US" sz="1800" b="0" kern="0" smtClean="0">
                    <a:solidFill>
                      <a:prstClr val="white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1" name="矩形 50"/>
                <p:cNvSpPr/>
                <p:nvPr/>
              </p:nvSpPr>
              <p:spPr>
                <a:xfrm>
                  <a:off x="1051564" y="525854"/>
                  <a:ext cx="2080066" cy="63416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spcFirstLastPara="0" vert="horz" wrap="square" lIns="17780" tIns="17780" rIns="17780" bIns="17780" numCol="1" spcCol="1270" anchor="ctr" anchorCtr="0">
                  <a:noAutofit/>
                </a:bodyPr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1244600">
                    <a:lnSpc>
                      <a:spcPct val="90000"/>
                    </a:lnSpc>
                    <a:spcAft>
                      <a:spcPct val="35000"/>
                    </a:spcAft>
                  </a:pPr>
                  <a:r>
                    <a:rPr lang="zh-CN" altLang="en-US" sz="1600" b="0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对本次迭代中的成功与失败之处做出</a:t>
                  </a:r>
                  <a:r>
                    <a:rPr lang="zh-CN" altLang="en-US" sz="1600" b="0" dirty="0" smtClean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总结</a:t>
                  </a:r>
                  <a:endParaRPr lang="zh-CN" altLang="en-US" sz="1600" b="0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52" name="组合 51"/>
            <p:cNvGrpSpPr/>
            <p:nvPr/>
          </p:nvGrpSpPr>
          <p:grpSpPr>
            <a:xfrm>
              <a:off x="4193615" y="4020254"/>
              <a:ext cx="4824536" cy="634166"/>
              <a:chOff x="3744848" y="3429000"/>
              <a:chExt cx="4824536" cy="634166"/>
            </a:xfrm>
          </p:grpSpPr>
          <p:sp>
            <p:nvSpPr>
              <p:cNvPr id="53" name="右箭头 52"/>
              <p:cNvSpPr/>
              <p:nvPr/>
            </p:nvSpPr>
            <p:spPr>
              <a:xfrm>
                <a:off x="3744848" y="3501008"/>
                <a:ext cx="576064" cy="484632"/>
              </a:xfrm>
              <a:prstGeom prst="rightArrow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00" b="0" kern="0" smtClean="0">
                  <a:solidFill>
                    <a:prstClr val="white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54" name="组合 53"/>
              <p:cNvGrpSpPr/>
              <p:nvPr/>
            </p:nvGrpSpPr>
            <p:grpSpPr>
              <a:xfrm>
                <a:off x="4473094" y="3429000"/>
                <a:ext cx="4096290" cy="634166"/>
                <a:chOff x="1051564" y="525854"/>
                <a:chExt cx="2080066" cy="634166"/>
              </a:xfrm>
            </p:grpSpPr>
            <p:sp>
              <p:nvSpPr>
                <p:cNvPr id="55" name="矩形 54"/>
                <p:cNvSpPr/>
                <p:nvPr/>
              </p:nvSpPr>
              <p:spPr>
                <a:xfrm>
                  <a:off x="1051564" y="525854"/>
                  <a:ext cx="2080066" cy="634166"/>
                </a:xfrm>
                <a:prstGeom prst="rect">
                  <a:avLst/>
                </a:prstGeom>
                <a:solidFill>
                  <a:srgbClr val="8064A2">
                    <a:hueOff val="0"/>
                    <a:satOff val="0"/>
                    <a:lumOff val="0"/>
                    <a:alphaOff val="0"/>
                  </a:srgbClr>
                </a:solidFill>
                <a:ln w="38100" cap="flat" cmpd="sng" algn="ctr">
                  <a:solidFill>
                    <a:sysClr val="window" lastClr="C7EDCC">
                      <a:hueOff val="0"/>
                      <a:satOff val="0"/>
                      <a:lumOff val="0"/>
                      <a:alphaOff val="0"/>
                    </a:sysClr>
                  </a:solidFill>
                  <a:prstDash val="solid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sp>
            <p:sp>
              <p:nvSpPr>
                <p:cNvPr id="56" name="矩形 55"/>
                <p:cNvSpPr/>
                <p:nvPr/>
              </p:nvSpPr>
              <p:spPr>
                <a:xfrm>
                  <a:off x="1051564" y="525854"/>
                  <a:ext cx="2080066" cy="63416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spcFirstLastPara="0" vert="horz" wrap="square" lIns="17780" tIns="17780" rIns="17780" bIns="17780" numCol="1" spcCol="1270" anchor="ctr" anchorCtr="0">
                  <a:noAutofit/>
                </a:bodyPr>
                <a:lstStyle/>
                <a:p>
                  <a:pPr defTabSz="1244600" fontAlgn="auto">
                    <a:lnSpc>
                      <a:spcPct val="90000"/>
                    </a:lnSpc>
                    <a:spcBef>
                      <a:spcPts val="0"/>
                    </a:spcBef>
                    <a:spcAft>
                      <a:spcPct val="35000"/>
                    </a:spcAft>
                  </a:pPr>
                  <a:r>
                    <a:rPr lang="zh-CN" altLang="en-US" sz="1600" b="0" kern="0" dirty="0" smtClean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开发一定程度后，进行每日构建和持续集成，每天发布一个小版本</a:t>
                  </a:r>
                </a:p>
              </p:txBody>
            </p:sp>
          </p:grpSp>
        </p:grpSp>
      </p:grpSp>
      <p:pic>
        <p:nvPicPr>
          <p:cNvPr id="57" name="图片 56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06450" y="970672"/>
            <a:ext cx="8007350" cy="5369093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xmlns="" val="57334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黑体"/>
        <a:ea typeface="黑体"/>
        <a:cs typeface=""/>
      </a:majorFont>
      <a:minorFont>
        <a:latin typeface="Arial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AA00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AA00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自定义设计方案">
  <a:themeElements>
    <a:clrScheme name="自定义设计方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自定义设计方案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AA00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AA00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4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自定义设计方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自定义设计方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自定义设计方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21545</TotalTime>
  <Words>3147</Words>
  <Application>Microsoft Office PowerPoint</Application>
  <PresentationFormat>A4 纸张(210x297 毫米)</PresentationFormat>
  <Paragraphs>232</Paragraphs>
  <Slides>19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1" baseType="lpstr">
      <vt:lpstr>默认设计模板</vt:lpstr>
      <vt:lpstr>自定义设计方案</vt:lpstr>
      <vt:lpstr>程序述职材料——软件开发工程师(P7)</vt:lpstr>
      <vt:lpstr>一、个人信息-基础信息</vt:lpstr>
      <vt:lpstr>一、个人信息-基础信息</vt:lpstr>
      <vt:lpstr>一、个人信息-工作经历</vt:lpstr>
      <vt:lpstr>一、个人信息-工作经历</vt:lpstr>
      <vt:lpstr>二、专业陈述-价值贡献</vt:lpstr>
      <vt:lpstr>二、专业陈述-价值贡献</vt:lpstr>
      <vt:lpstr>二、专业陈述-技能展现</vt:lpstr>
      <vt:lpstr>二、专业陈述-技能展现</vt:lpstr>
      <vt:lpstr>二、专业陈述-技能展现</vt:lpstr>
      <vt:lpstr>二、专业陈述-技能展现</vt:lpstr>
      <vt:lpstr>二、专业陈述-技能展现</vt:lpstr>
      <vt:lpstr>二、专业陈述-技能展现</vt:lpstr>
      <vt:lpstr>二、专业陈述-技能展现</vt:lpstr>
      <vt:lpstr>二、专业陈述-技能展现</vt:lpstr>
      <vt:lpstr>二、专业陈述-技能展现</vt:lpstr>
      <vt:lpstr>二、专业陈述-行业现状及发展趋势分析(针对7级) </vt:lpstr>
      <vt:lpstr>幻灯片 18</vt:lpstr>
      <vt:lpstr>幻灯片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网龙管理部晋升述职PPT</dc:title>
  <cp:lastModifiedBy>nd</cp:lastModifiedBy>
  <cp:revision>2562</cp:revision>
  <dcterms:created xsi:type="dcterms:W3CDTF">2003-04-16T07:50:28Z</dcterms:created>
  <dcterms:modified xsi:type="dcterms:W3CDTF">2015-04-01T06:01:49Z</dcterms:modified>
</cp:coreProperties>
</file>